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  <p:sldMasterId id="2147484060" r:id="rId2"/>
    <p:sldMasterId id="2147484062" r:id="rId3"/>
    <p:sldMasterId id="2147483972" r:id="rId4"/>
    <p:sldMasterId id="2147483976" r:id="rId5"/>
    <p:sldMasterId id="2147484145" r:id="rId6"/>
    <p:sldMasterId id="2147484152" r:id="rId7"/>
    <p:sldMasterId id="2147483984" r:id="rId8"/>
    <p:sldMasterId id="2147483988" r:id="rId9"/>
    <p:sldMasterId id="2147483990" r:id="rId10"/>
    <p:sldMasterId id="2147483992" r:id="rId11"/>
    <p:sldMasterId id="2147483994" r:id="rId12"/>
    <p:sldMasterId id="2147483996" r:id="rId13"/>
    <p:sldMasterId id="2147483998" r:id="rId14"/>
    <p:sldMasterId id="2147484000" r:id="rId15"/>
    <p:sldMasterId id="2147484002" r:id="rId16"/>
    <p:sldMasterId id="2147484004" r:id="rId17"/>
    <p:sldMasterId id="2147484006" r:id="rId18"/>
    <p:sldMasterId id="2147484008" r:id="rId19"/>
    <p:sldMasterId id="2147484010" r:id="rId20"/>
    <p:sldMasterId id="2147484012" r:id="rId21"/>
    <p:sldMasterId id="2147484014" r:id="rId22"/>
    <p:sldMasterId id="2147484016" r:id="rId23"/>
    <p:sldMasterId id="2147484018" r:id="rId24"/>
    <p:sldMasterId id="2147484020" r:id="rId25"/>
    <p:sldMasterId id="2147484022" r:id="rId26"/>
    <p:sldMasterId id="2147484023" r:id="rId27"/>
    <p:sldMasterId id="2147484027" r:id="rId28"/>
    <p:sldMasterId id="2147484029" r:id="rId29"/>
    <p:sldMasterId id="2147484031" r:id="rId30"/>
    <p:sldMasterId id="2147484033" r:id="rId31"/>
    <p:sldMasterId id="2147484035" r:id="rId32"/>
    <p:sldMasterId id="2147484037" r:id="rId33"/>
    <p:sldMasterId id="2147484039" r:id="rId34"/>
    <p:sldMasterId id="2147484041" r:id="rId35"/>
    <p:sldMasterId id="2147484043" r:id="rId36"/>
    <p:sldMasterId id="2147484045" r:id="rId37"/>
    <p:sldMasterId id="2147484047" r:id="rId38"/>
    <p:sldMasterId id="2147484049" r:id="rId39"/>
    <p:sldMasterId id="2147484051" r:id="rId40"/>
    <p:sldMasterId id="2147484053" r:id="rId41"/>
    <p:sldMasterId id="2147484055" r:id="rId42"/>
    <p:sldMasterId id="2147484058" r:id="rId43"/>
    <p:sldMasterId id="2147484064" r:id="rId44"/>
    <p:sldMasterId id="2147484066" r:id="rId45"/>
    <p:sldMasterId id="2147484068" r:id="rId46"/>
    <p:sldMasterId id="2147484070" r:id="rId47"/>
    <p:sldMasterId id="2147484072" r:id="rId48"/>
    <p:sldMasterId id="2147484074" r:id="rId49"/>
    <p:sldMasterId id="2147484076" r:id="rId50"/>
    <p:sldMasterId id="2147484078" r:id="rId51"/>
    <p:sldMasterId id="2147484080" r:id="rId52"/>
    <p:sldMasterId id="2147484082" r:id="rId53"/>
    <p:sldMasterId id="2147484084" r:id="rId54"/>
    <p:sldMasterId id="2147484086" r:id="rId55"/>
    <p:sldMasterId id="2147484088" r:id="rId56"/>
    <p:sldMasterId id="2147484090" r:id="rId57"/>
    <p:sldMasterId id="2147484092" r:id="rId58"/>
    <p:sldMasterId id="2147484094" r:id="rId59"/>
    <p:sldMasterId id="2147484096" r:id="rId60"/>
    <p:sldMasterId id="2147484100" r:id="rId61"/>
    <p:sldMasterId id="2147484102" r:id="rId62"/>
    <p:sldMasterId id="2147484104" r:id="rId63"/>
    <p:sldMasterId id="2147484106" r:id="rId64"/>
    <p:sldMasterId id="2147484108" r:id="rId65"/>
    <p:sldMasterId id="2147484110" r:id="rId66"/>
    <p:sldMasterId id="2147484112" r:id="rId67"/>
    <p:sldMasterId id="2147484114" r:id="rId68"/>
    <p:sldMasterId id="2147484116" r:id="rId69"/>
    <p:sldMasterId id="2147484120" r:id="rId70"/>
    <p:sldMasterId id="2147484122" r:id="rId71"/>
    <p:sldMasterId id="2147484124" r:id="rId72"/>
    <p:sldMasterId id="2147484126" r:id="rId73"/>
    <p:sldMasterId id="2147484128" r:id="rId74"/>
    <p:sldMasterId id="2147484130" r:id="rId75"/>
    <p:sldMasterId id="2147484132" r:id="rId76"/>
    <p:sldMasterId id="2147484134" r:id="rId77"/>
    <p:sldMasterId id="2147484136" r:id="rId78"/>
    <p:sldMasterId id="2147484138" r:id="rId79"/>
    <p:sldMasterId id="2147484140" r:id="rId80"/>
    <p:sldMasterId id="2147484142" r:id="rId81"/>
    <p:sldMasterId id="2147484144" r:id="rId82"/>
  </p:sldMasterIdLst>
  <p:notesMasterIdLst>
    <p:notesMasterId r:id="rId121"/>
  </p:notesMasterIdLst>
  <p:sldIdLst>
    <p:sldId id="530" r:id="rId83"/>
    <p:sldId id="589" r:id="rId84"/>
    <p:sldId id="536" r:id="rId85"/>
    <p:sldId id="400" r:id="rId86"/>
    <p:sldId id="402" r:id="rId87"/>
    <p:sldId id="605" r:id="rId88"/>
    <p:sldId id="583" r:id="rId89"/>
    <p:sldId id="585" r:id="rId90"/>
    <p:sldId id="481" r:id="rId91"/>
    <p:sldId id="586" r:id="rId92"/>
    <p:sldId id="606" r:id="rId93"/>
    <p:sldId id="535" r:id="rId94"/>
    <p:sldId id="578" r:id="rId95"/>
    <p:sldId id="561" r:id="rId96"/>
    <p:sldId id="552" r:id="rId97"/>
    <p:sldId id="553" r:id="rId98"/>
    <p:sldId id="591" r:id="rId99"/>
    <p:sldId id="592" r:id="rId100"/>
    <p:sldId id="593" r:id="rId101"/>
    <p:sldId id="554" r:id="rId102"/>
    <p:sldId id="547" r:id="rId103"/>
    <p:sldId id="555" r:id="rId104"/>
    <p:sldId id="587" r:id="rId105"/>
    <p:sldId id="563" r:id="rId106"/>
    <p:sldId id="588" r:id="rId107"/>
    <p:sldId id="584" r:id="rId108"/>
    <p:sldId id="594" r:id="rId109"/>
    <p:sldId id="595" r:id="rId110"/>
    <p:sldId id="596" r:id="rId111"/>
    <p:sldId id="598" r:id="rId112"/>
    <p:sldId id="599" r:id="rId113"/>
    <p:sldId id="597" r:id="rId114"/>
    <p:sldId id="600" r:id="rId115"/>
    <p:sldId id="601" r:id="rId116"/>
    <p:sldId id="602" r:id="rId117"/>
    <p:sldId id="603" r:id="rId118"/>
    <p:sldId id="604" r:id="rId119"/>
    <p:sldId id="579" r:id="rId120"/>
  </p:sldIdLst>
  <p:sldSz cx="9144000" cy="6858000" type="screen4x3"/>
  <p:notesSz cx="6858000" cy="12039600"/>
  <p:custDataLst>
    <p:tags r:id="rId1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15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D300"/>
    <a:srgbClr val="FFD903"/>
    <a:srgbClr val="64541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78652" autoAdjust="0"/>
  </p:normalViewPr>
  <p:slideViewPr>
    <p:cSldViewPr showGuides="1">
      <p:cViewPr varScale="1">
        <p:scale>
          <a:sx n="81" d="100"/>
          <a:sy n="81" d="100"/>
        </p:scale>
        <p:origin x="1548" y="78"/>
      </p:cViewPr>
      <p:guideLst>
        <p:guide orient="horz" pos="96"/>
        <p:guide pos="1584"/>
      </p:guideLst>
    </p:cSldViewPr>
  </p:slideViewPr>
  <p:outlineViewPr>
    <p:cViewPr>
      <p:scale>
        <a:sx n="33" d="100"/>
        <a:sy n="33" d="100"/>
      </p:scale>
      <p:origin x="0" y="-396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080"/>
    </p:cViewPr>
  </p:sorterViewPr>
  <p:notesViewPr>
    <p:cSldViewPr showGuides="1">
      <p:cViewPr>
        <p:scale>
          <a:sx n="75" d="100"/>
          <a:sy n="75" d="100"/>
        </p:scale>
        <p:origin x="4008" y="-90"/>
      </p:cViewPr>
      <p:guideLst>
        <p:guide orient="horz" pos="379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3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" Target="slides/slide2.xml"/><Relationship Id="rId89" Type="http://schemas.openxmlformats.org/officeDocument/2006/relationships/slide" Target="slides/slide7.xml"/><Relationship Id="rId112" Type="http://schemas.openxmlformats.org/officeDocument/2006/relationships/slide" Target="slides/slide3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2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20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.xml"/><Relationship Id="rId95" Type="http://schemas.openxmlformats.org/officeDocument/2006/relationships/slide" Target="slides/slide13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1.xml"/><Relationship Id="rId118" Type="http://schemas.openxmlformats.org/officeDocument/2006/relationships/slide" Target="slides/slide36.xml"/><Relationship Id="rId80" Type="http://schemas.openxmlformats.org/officeDocument/2006/relationships/slideMaster" Target="slideMasters/slideMaster80.xml"/><Relationship Id="rId85" Type="http://schemas.openxmlformats.org/officeDocument/2006/relationships/slide" Target="slides/slide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1.xml"/><Relationship Id="rId108" Type="http://schemas.openxmlformats.org/officeDocument/2006/relationships/slide" Target="slides/slide26.xml"/><Relationship Id="rId124" Type="http://schemas.openxmlformats.org/officeDocument/2006/relationships/viewProps" Target="viewProps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" Target="slides/slide9.xml"/><Relationship Id="rId9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2.xml"/><Relationship Id="rId119" Type="http://schemas.openxmlformats.org/officeDocument/2006/relationships/slide" Target="slides/slide37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" Target="slides/slide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27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5.xml"/><Relationship Id="rId104" Type="http://schemas.openxmlformats.org/officeDocument/2006/relationships/slide" Target="slides/slide22.xml"/><Relationship Id="rId120" Type="http://schemas.openxmlformats.org/officeDocument/2006/relationships/slide" Target="slides/slide38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5.xml"/><Relationship Id="rId110" Type="http://schemas.openxmlformats.org/officeDocument/2006/relationships/slide" Target="slides/slide28.xml"/><Relationship Id="rId115" Type="http://schemas.openxmlformats.org/officeDocument/2006/relationships/slide" Target="slides/slide33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8.xml"/><Relationship Id="rId105" Type="http://schemas.openxmlformats.org/officeDocument/2006/relationships/slide" Target="slides/slide23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1.xml"/><Relationship Id="rId98" Type="http://schemas.openxmlformats.org/officeDocument/2006/relationships/slide" Target="slides/slide16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.xml"/><Relationship Id="rId88" Type="http://schemas.openxmlformats.org/officeDocument/2006/relationships/slide" Target="slides/slide6.xml"/><Relationship Id="rId111" Type="http://schemas.openxmlformats.org/officeDocument/2006/relationships/slide" Target="slides/slide2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12.xml"/><Relationship Id="rId99" Type="http://schemas.openxmlformats.org/officeDocument/2006/relationships/slide" Target="slides/slide17.xml"/><Relationship Id="rId101" Type="http://schemas.openxmlformats.org/officeDocument/2006/relationships/slide" Target="slides/slide19.xml"/><Relationship Id="rId12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D639F9-8FBE-4D47-A433-5DA09632C3E3}" type="datetimeFigureOut">
              <a:rPr lang="en-US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5638" y="873125"/>
            <a:ext cx="3005137" cy="2255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346625"/>
            <a:ext cx="6096000" cy="7789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35248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435248"/>
            <a:ext cx="2971800" cy="602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97364D-C55B-463C-9E58-3FEBC9E83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73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56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98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54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0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77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3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0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68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6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18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37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53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8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51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91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 Tiger Cubs (300)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Webelos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(220)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Venturers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(400)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 Unit Adults (84)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 Council/District Adults (63)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6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70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21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0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0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25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44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05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98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2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0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74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89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Miss This!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9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March 15,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7364D-C55B-463C-9E58-3FEBC9E83C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6BD3BB-2663-42A8-823D-A4A94D4BF8B9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DE3366-C31E-43CF-90E9-48B09332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49E06E-BE7D-4CAE-B57E-B8C3BC61624C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6535AD-D556-46FE-B23E-34EDA9EB0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32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32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467382-A389-4B15-B235-FA71E72DF90C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3E6A72-8448-4BE3-B001-7A57D5E1D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2B2311-2AEF-433F-8673-CCFB18527A70}" type="datetime1">
              <a:rPr lang="en-US" smtClean="0"/>
              <a:pPr/>
              <a:t>2/18/2014</a:t>
            </a:fld>
            <a:endParaRPr lang="en-US"/>
          </a:p>
        </p:txBody>
      </p:sp>
      <p:pic>
        <p:nvPicPr>
          <p:cNvPr id="7" name="Picture 6" descr="ArcherSilo_blue.pn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 flipH="1">
            <a:off x="1219200" y="5852160"/>
            <a:ext cx="438137" cy="1005840"/>
          </a:xfrm>
          <a:prstGeom prst="rect">
            <a:avLst/>
          </a:prstGeom>
        </p:spPr>
      </p:pic>
      <p:pic>
        <p:nvPicPr>
          <p:cNvPr id="8" name="Picture 7" descr="SailboatSilo_Blue.png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 rot="21040841">
            <a:off x="1234300" y="2415080"/>
            <a:ext cx="749973" cy="1188720"/>
          </a:xfrm>
          <a:prstGeom prst="rect">
            <a:avLst/>
          </a:prstGeom>
        </p:spPr>
      </p:pic>
      <p:pic>
        <p:nvPicPr>
          <p:cNvPr id="9" name="Picture 8" descr="ScubaSilo_blue.png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990600" y="4495800"/>
            <a:ext cx="759848" cy="767068"/>
          </a:xfrm>
          <a:prstGeom prst="rect">
            <a:avLst/>
          </a:prstGeom>
        </p:spPr>
      </p:pic>
      <p:pic>
        <p:nvPicPr>
          <p:cNvPr id="10" name="Picture 9" descr="RappelSilo_blue.png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14197" y="5181600"/>
            <a:ext cx="671603" cy="1737360"/>
          </a:xfrm>
          <a:prstGeom prst="rect">
            <a:avLst/>
          </a:prstGeom>
        </p:spPr>
      </p:pic>
      <p:pic>
        <p:nvPicPr>
          <p:cNvPr id="11" name="Picture 10" descr="KayakSilo_blue.png"/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</a:blip>
          <a:stretch>
            <a:fillRect/>
          </a:stretch>
        </p:blipFill>
        <p:spPr>
          <a:xfrm>
            <a:off x="-228600" y="3733800"/>
            <a:ext cx="1043755" cy="548640"/>
          </a:xfrm>
          <a:prstGeom prst="rect">
            <a:avLst/>
          </a:prstGeom>
        </p:spPr>
      </p:pic>
      <p:pic>
        <p:nvPicPr>
          <p:cNvPr id="12" name="Picture 11" descr="ZiplineSilo_Blue.png"/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381000" y="1905000"/>
            <a:ext cx="713275" cy="9144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981200" cy="252815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2B2311-2AEF-433F-8673-CCFB18527A70}" type="datetime1">
              <a:rPr lang="en-US" smtClean="0"/>
              <a:pPr/>
              <a:t>2/18/2014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52" y="-39256"/>
            <a:ext cx="2468880" cy="24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5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6C9121-6021-42F3-9796-22D1DEAD90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895A6F1-75D6-4864-905E-EDA1526DDABE}" type="datetime1">
              <a:rPr lang="en-US" smtClean="0"/>
              <a:pPr/>
              <a:t>2/18/2014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DB21C0D-C847-41F5-A7C3-BE1C7640DB99}" type="datetime1">
              <a:rPr lang="en-US" smtClean="0"/>
              <a:pPr/>
              <a:t>2/18/2014</a:t>
            </a:fld>
            <a:endParaRPr lang="en-US"/>
          </a:p>
        </p:txBody>
      </p:sp>
      <p:pic>
        <p:nvPicPr>
          <p:cNvPr id="7" name="Picture 6" descr="ActionFolio_blue.png"/>
          <p:cNvPicPr>
            <a:picLocks noChangeAspect="1"/>
          </p:cNvPicPr>
          <p:nvPr userDrawn="1"/>
        </p:nvPicPr>
        <p:blipFill>
          <a:blip r:embed="rId2" cstate="print"/>
          <a:srcRect l="83333" r="-1333"/>
          <a:stretch>
            <a:fillRect/>
          </a:stretch>
        </p:blipFill>
        <p:spPr>
          <a:xfrm>
            <a:off x="-27708" y="5562600"/>
            <a:ext cx="2286000" cy="1489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6C9121-6021-42F3-9796-22D1DEAD90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895A6F1-75D6-4864-905E-EDA1526DDABE}" type="datetime1">
              <a:rPr lang="en-US" smtClean="0"/>
              <a:pPr/>
              <a:t>2/18/2014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37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DB21C0D-C847-41F5-A7C3-BE1C7640DB99}" type="datetime1">
              <a:rPr lang="en-US" smtClean="0"/>
              <a:pPr/>
              <a:t>2/18/2014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2DB21C0D-C847-41F5-A7C3-BE1C7640DB99}" type="datetime1">
              <a:rPr lang="en-US" smtClean="0"/>
              <a:pPr/>
              <a:t>2/18/2014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5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FCC476-105B-439D-8BA2-EF5C153D941E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7BA663-5539-4382-90A0-63C46CA9C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A03873-4EE0-412C-9EF1-A26CAFE00F88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895AE8-E99A-422E-8EF4-9965F55A7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D13CFF-768A-4BA3-9F3D-0B5D8DC650C1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37B13C-5FFD-4E14-9EBB-DEEB0A777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1DABB9-AFE8-4C1E-873B-568143FD6256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750FBF-6542-48CF-AC68-96A611F50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ECA120-9537-4FBE-8032-364866FAA7F6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AA48D3-A8F5-4504-B263-F741EB97C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1FFB3D-7665-4A26-8095-B1AB3F213571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708BE2-7196-4B78-B3B8-8E814461D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1D9EEC-A195-4491-A6D7-D3CB0F20B040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7D6A6E-5904-4190-A347-DA1F3E5F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E32942-E94F-4114-A253-56F3EA8ADB65}" type="datetime1">
              <a:rPr lang="en-US" smtClean="0"/>
              <a:pPr>
                <a:defRPr/>
              </a:pPr>
              <a:t>2/18/2014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B7E973-1373-4601-8BBA-82EF8EF12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8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1D0D497-BA50-4E50-9440-6BF2DC0BBF21}" type="datetime1">
              <a:rPr lang="en-US" smtClean="0"/>
              <a:pPr>
                <a:defRPr/>
              </a:pPr>
              <a:t>2/18/2014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CFE8B65-1B13-4C96-A2C2-3758BD889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9E305554-BC54-4800-A677-42E5E0945AE9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1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554379C-3EBE-45AB-A3F3-A18EA0E5F2F9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EA05419-90FC-4B46-A9E9-6422FEACD8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61333EE-70BF-42E1-998F-178244F29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1D0D497-BA50-4E50-9440-6BF2DC0BBF2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CFE8B65-1B13-4C96-A2C2-3758BD889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415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7"/>
          <a:stretch/>
        </p:blipFill>
        <p:spPr>
          <a:xfrm>
            <a:off x="-134071" y="306388"/>
            <a:ext cx="2168452" cy="7921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4" y="5286896"/>
            <a:ext cx="1912937" cy="13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5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1481B88F-FA56-43D8-81ED-34726747F236}" type="slidenum">
              <a:rPr lang="en-US">
                <a:cs typeface="+mn-cs"/>
              </a:rPr>
              <a:pPr defTabSz="457200"/>
              <a:t>‹#›</a:t>
            </a:fld>
            <a:endParaRPr lang="en-US">
              <a:cs typeface="+mn-cs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pPr defTabSz="457200"/>
            <a:fld id="{75C22859-872D-41F4-BB79-2658EB370F52}" type="datetime1">
              <a:rPr lang="en-US" smtClean="0">
                <a:cs typeface="+mn-cs"/>
              </a:rPr>
              <a:pPr defTabSz="457200"/>
              <a:t>2/18/2014</a:t>
            </a:fld>
            <a:endParaRPr lang="en-US"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4" y="5286896"/>
            <a:ext cx="1912937" cy="132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" y="38736"/>
            <a:ext cx="201665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  <a:cs typeface="Arial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6D0B86-9D59-4C9B-9586-B91011A180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4EDBE5-1C14-4180-8AC2-AD4579384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8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B946192-B794-4AD7-8949-E97863FC78E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2/18/2014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B7098-EFD8-4737-A32C-3C7300F67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8493" name="Picture 13" descr="AnnivGrStandard_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77000"/>
            <a:ext cx="1828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>
          <a:solidFill>
            <a:schemeClr val="tx1"/>
          </a:solidFill>
          <a:latin typeface="+mn-lt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>
          <a:solidFill>
            <a:schemeClr val="tx1"/>
          </a:solidFill>
          <a:latin typeface="+mn-lt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>
          <a:solidFill>
            <a:schemeClr val="tx1"/>
          </a:solidFill>
          <a:latin typeface="+mn-lt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5pPr>
      <a:lvl6pPr marL="18288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6pPr>
      <a:lvl7pPr marL="2286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7pPr>
      <a:lvl8pPr marL="27432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8pPr>
      <a:lvl9pPr marL="32004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238" y="609600"/>
            <a:ext cx="6202362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FFF00"/>
                </a:solidFill>
              </a:rPr>
              <a:t>Quote of the month: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</a:t>
            </a: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 to be Patrol Leader within six weeks – I just shot to the top. That was the first time I realized I might have that (leadership) possibility.</a:t>
            </a:r>
            <a:r>
              <a:rPr lang="en-US" i="1" dirty="0" smtClean="0">
                <a:solidFill>
                  <a:srgbClr val="FFFF00"/>
                </a:solidFill>
              </a:rPr>
              <a:t/>
            </a:r>
            <a:br>
              <a:rPr lang="en-US" i="1" dirty="0" smtClean="0">
                <a:solidFill>
                  <a:srgbClr val="FFFF00"/>
                </a:solidFill>
              </a:rPr>
            </a:br>
            <a:endParaRPr lang="en-US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FFFF00"/>
                </a:solidFill>
              </a:rPr>
              <a:t>Guess</a:t>
            </a:r>
            <a:r>
              <a:rPr lang="en-US" sz="2000" b="0" dirty="0" smtClean="0">
                <a:solidFill>
                  <a:srgbClr val="FFFF00"/>
                </a:solidFill>
              </a:rPr>
              <a:t/>
            </a:r>
            <a:br>
              <a:rPr lang="en-US" sz="2000" b="0" dirty="0" smtClean="0">
                <a:solidFill>
                  <a:srgbClr val="FFFF00"/>
                </a:solidFill>
              </a:rPr>
            </a:br>
            <a:endParaRPr lang="en-US" sz="2000" b="0" dirty="0" smtClean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0" i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514600" y="990600"/>
            <a:ext cx="6735762" cy="5257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Annual Service Plan</a:t>
            </a:r>
          </a:p>
          <a:p>
            <a:r>
              <a:rPr lang="en-US" sz="2800" dirty="0" smtClean="0">
                <a:latin typeface="Helvetica" pitchFamily="-105" charset="0"/>
              </a:rPr>
              <a:t>Feb 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All: Charter Presentations</a:t>
            </a:r>
          </a:p>
          <a:p>
            <a:r>
              <a:rPr lang="en-US" sz="2800" dirty="0" smtClean="0">
                <a:latin typeface="Helvetica" pitchFamily="-105" charset="0"/>
              </a:rPr>
              <a:t>Mar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BS: Uniform Inspection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BS: Troop Open House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CS: Confirm cross overs!</a:t>
            </a:r>
          </a:p>
          <a:p>
            <a:r>
              <a:rPr lang="en-US" sz="2800" dirty="0" smtClean="0">
                <a:latin typeface="Helvetica" pitchFamily="-105" charset="0"/>
              </a:rPr>
              <a:t>Apr</a:t>
            </a:r>
          </a:p>
          <a:p>
            <a:pPr lvl="1"/>
            <a:r>
              <a:rPr lang="en-US" dirty="0" smtClean="0">
                <a:latin typeface="Helvetica" pitchFamily="-105" charset="0"/>
              </a:rPr>
              <a:t>Leadership Inventory</a:t>
            </a:r>
          </a:p>
          <a:p>
            <a:pPr marL="457200" lvl="1" indent="0">
              <a:buNone/>
            </a:pPr>
            <a:endParaRPr lang="en-US" dirty="0" smtClean="0">
              <a:latin typeface="Helvetica" pitchFamily="-105" charset="0"/>
            </a:endParaRPr>
          </a:p>
          <a:p>
            <a:pPr marL="457200" lvl="1" indent="0">
              <a:buNone/>
            </a:pPr>
            <a:endParaRPr lang="en-US" dirty="0">
              <a:latin typeface="Helvetica" pitchFamily="-105" charset="0"/>
            </a:endParaRPr>
          </a:p>
          <a:p>
            <a:pPr marL="457200" lvl="1" indent="0" algn="ctr">
              <a:buNone/>
            </a:pPr>
            <a:r>
              <a:rPr lang="en-US" dirty="0">
                <a:solidFill>
                  <a:srgbClr val="FFFF3E"/>
                </a:solidFill>
                <a:latin typeface="Helvetica" pitchFamily="-105" charset="0"/>
              </a:rPr>
              <a:t>http://</a:t>
            </a:r>
            <a:r>
              <a:rPr lang="en-US" dirty="0" smtClean="0">
                <a:solidFill>
                  <a:srgbClr val="FFFF3E"/>
                </a:solidFill>
                <a:latin typeface="Helvetica" pitchFamily="-105" charset="0"/>
              </a:rPr>
              <a:t>commissioner-bsa.org/service.html</a:t>
            </a: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62200" y="152400"/>
            <a:ext cx="658495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FFFF00"/>
                </a:solidFill>
                <a:latin typeface="Helvetica" pitchFamily="-105" charset="0"/>
              </a:rPr>
              <a:t>New!    Updated!    Easier?</a:t>
            </a: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FFFF00"/>
              </a:solidFill>
              <a:latin typeface="Helvetica" pitchFamily="-105" charset="0"/>
            </a:endParaRPr>
          </a:p>
          <a:p>
            <a:pPr marL="0" indent="0">
              <a:buNone/>
            </a:pPr>
            <a:endParaRPr lang="en-US" dirty="0" smtClean="0">
              <a:latin typeface="Helvetica" pitchFamily="-105" charset="0"/>
            </a:endParaRPr>
          </a:p>
          <a:p>
            <a:pPr marL="0" indent="0">
              <a:buNone/>
            </a:pPr>
            <a:endParaRPr lang="en-US" sz="3200" dirty="0">
              <a:latin typeface="Helvetica" pitchFamily="-105" charset="0"/>
            </a:endParaRPr>
          </a:p>
          <a:p>
            <a:pPr marL="457200" lvl="1" indent="0" algn="ctr">
              <a:buNone/>
            </a:pPr>
            <a:endParaRPr lang="en-US" dirty="0">
              <a:latin typeface="Helvetica" pitchFamily="-105" charset="0"/>
            </a:endParaRPr>
          </a:p>
          <a:p>
            <a:pPr marL="457200" lvl="1" indent="0" algn="ctr">
              <a:buNone/>
            </a:pPr>
            <a:endParaRPr lang="en-US" sz="4000" b="1" dirty="0" smtClean="0">
              <a:solidFill>
                <a:srgbClr val="FFFF3E"/>
              </a:solidFill>
              <a:latin typeface="Helvetica" pitchFamily="-105" charset="0"/>
            </a:endParaRPr>
          </a:p>
          <a:p>
            <a:pPr marL="57150" indent="0" algn="ctr">
              <a:buNone/>
            </a:pPr>
            <a:r>
              <a:rPr lang="en-US" sz="3200" b="1" u="sng" dirty="0" smtClean="0">
                <a:solidFill>
                  <a:srgbClr val="FFFF3E"/>
                </a:solidFill>
                <a:latin typeface="Helvetica" pitchFamily="-105" charset="0"/>
              </a:rPr>
              <a:t>http</a:t>
            </a:r>
            <a:r>
              <a:rPr lang="en-US" sz="3200" b="1" u="sng" dirty="0">
                <a:solidFill>
                  <a:srgbClr val="FFFF3E"/>
                </a:solidFill>
                <a:latin typeface="Helvetica" pitchFamily="-105" charset="0"/>
              </a:rPr>
              <a:t>://</a:t>
            </a:r>
            <a:r>
              <a:rPr lang="en-US" sz="3200" b="1" u="sng" dirty="0" smtClean="0">
                <a:solidFill>
                  <a:srgbClr val="FFFF3E"/>
                </a:solidFill>
                <a:latin typeface="Helvetica" pitchFamily="-105" charset="0"/>
              </a:rPr>
              <a:t>commissioner-bsa.org</a:t>
            </a:r>
            <a:endParaRPr lang="en-US" sz="3200" b="1" u="sng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667" t="8381" r="28095" b="4000"/>
          <a:stretch/>
        </p:blipFill>
        <p:spPr>
          <a:xfrm>
            <a:off x="3743946" y="1131887"/>
            <a:ext cx="3821458" cy="462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8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551139" y="3674584"/>
            <a:ext cx="4658254" cy="2438400"/>
          </a:xfrm>
        </p:spPr>
        <p:txBody>
          <a:bodyPr/>
          <a:lstStyle/>
          <a:p>
            <a:pPr algn="ctr">
              <a:buNone/>
            </a:pPr>
            <a:r>
              <a:rPr lang="en-US" i="1" dirty="0" smtClean="0">
                <a:latin typeface="Helvetica" pitchFamily="-105" charset="0"/>
              </a:rPr>
              <a:t>  </a:t>
            </a:r>
            <a:br>
              <a:rPr lang="en-US" i="1" dirty="0" smtClean="0">
                <a:latin typeface="Helvetica" pitchFamily="-105" charset="0"/>
              </a:rPr>
            </a:br>
            <a:endParaRPr lang="en-US" sz="2000" dirty="0" smtClean="0">
              <a:latin typeface="Helvetica" pitchFamily="-105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Helvetica" pitchFamily="-105" charset="0"/>
              </a:rPr>
              <a:t>Mining in Society</a:t>
            </a:r>
          </a:p>
          <a:p>
            <a:pPr marL="400050" lvl="1" indent="0">
              <a:buNone/>
            </a:pPr>
            <a:r>
              <a:rPr lang="en-US" sz="1600" dirty="0" smtClean="0">
                <a:latin typeface="Helvetica" pitchFamily="-105" charset="0"/>
              </a:rPr>
              <a:t>Launch February 24</a:t>
            </a:r>
            <a:br>
              <a:rPr lang="en-US" sz="1600" dirty="0" smtClean="0">
                <a:latin typeface="Helvetica" pitchFamily="-105" charset="0"/>
              </a:rPr>
            </a:br>
            <a:endParaRPr lang="en-US" sz="1600" dirty="0" smtClean="0">
              <a:latin typeface="Helvetica" pitchFamily="-105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Helvetica" pitchFamily="-105" charset="0"/>
              </a:rPr>
              <a:t>Digital Technology</a:t>
            </a:r>
          </a:p>
          <a:p>
            <a:pPr marL="400050" lvl="1" indent="0">
              <a:buNone/>
            </a:pPr>
            <a:r>
              <a:rPr lang="en-US" sz="1600" dirty="0" smtClean="0">
                <a:latin typeface="Helvetica" pitchFamily="-105" charset="0"/>
              </a:rPr>
              <a:t>Replaces Computers – March 2014</a:t>
            </a:r>
            <a:endParaRPr lang="en-US" sz="1600" dirty="0">
              <a:latin typeface="Helvetica" pitchFamily="-105" charset="0"/>
            </a:endParaRPr>
          </a:p>
          <a:p>
            <a:pPr algn="ctr">
              <a:buNone/>
            </a:pPr>
            <a:endParaRPr lang="en-US" sz="2000" dirty="0" smtClean="0">
              <a:latin typeface="Helvetica" pitchFamily="-105" charset="0"/>
            </a:endParaRPr>
          </a:p>
          <a:p>
            <a:pPr algn="ctr">
              <a:buNone/>
            </a:pPr>
            <a:endParaRPr lang="en-US" dirty="0">
              <a:latin typeface="Helvetica" pitchFamily="-105" charset="0"/>
            </a:endParaRPr>
          </a:p>
          <a:p>
            <a:pPr algn="ctr">
              <a:buNone/>
            </a:pPr>
            <a:endParaRPr lang="en-US" sz="1800" u="sng" dirty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05994" y="378091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 Black" pitchFamily="34" charset="0"/>
              </a:rPr>
              <a:t>Looking Ahead</a:t>
            </a: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67" y="1058333"/>
            <a:ext cx="3581400" cy="2459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3962400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300" y="198438"/>
            <a:ext cx="6202362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3E"/>
                </a:solidFill>
              </a:rPr>
              <a:t>Career Enhancement</a:t>
            </a:r>
            <a:endParaRPr lang="en-US" dirty="0">
              <a:solidFill>
                <a:srgbClr val="FFFF3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38400" y="1219200"/>
            <a:ext cx="6312429" cy="24384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i="1" dirty="0" smtClean="0">
                <a:solidFill>
                  <a:schemeClr val="tx1"/>
                </a:solidFill>
                <a:latin typeface="Helvetica" pitchFamily="-105" charset="0"/>
              </a:rPr>
              <a:t>How many DC’s (and ADC’s) have asked their USE to share their SMART goals?</a:t>
            </a:r>
            <a:endParaRPr lang="en-US" i="1" dirty="0" smtClean="0">
              <a:solidFill>
                <a:schemeClr val="tx1"/>
              </a:solidFill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48984" y="2895600"/>
            <a:ext cx="6418791" cy="32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(Their goals)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are the basis for their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annual review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promotion, compensation, and therefore, retention. The goals of the district committee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and district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commissioner team should be designed to ensure that the district Scouting professionals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meet or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exceed their “SMART goals,” and the district and assistant district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commissioner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should help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them do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this.</a:t>
            </a:r>
            <a:r>
              <a:rPr lang="en-U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Council Commissioner Manual #522-015</a:t>
            </a: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77813"/>
            <a:ext cx="5078824" cy="5105400"/>
          </a:xfrm>
          <a:prstGeom prst="rect">
            <a:avLst/>
          </a:prstGeom>
        </p:spPr>
      </p:pic>
      <p:sp>
        <p:nvSpPr>
          <p:cNvPr id="11267" name="Title 8"/>
          <p:cNvSpPr>
            <a:spLocks noGrp="1"/>
          </p:cNvSpPr>
          <p:nvPr>
            <p:ph type="title"/>
          </p:nvPr>
        </p:nvSpPr>
        <p:spPr>
          <a:xfrm rot="16200000">
            <a:off x="-2097397" y="3280011"/>
            <a:ext cx="6278624" cy="1474229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05" charset="0"/>
              </a:rPr>
              <a:t>COMMISSIONER</a:t>
            </a:r>
            <a:r>
              <a:rPr lang="en-US" sz="2800" dirty="0" smtClean="0">
                <a:solidFill>
                  <a:srgbClr val="FF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05" charset="0"/>
              </a:rPr>
              <a:t/>
            </a:r>
            <a:br>
              <a:rPr lang="en-US" sz="2800" dirty="0" smtClean="0">
                <a:solidFill>
                  <a:srgbClr val="FF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05" charset="0"/>
              </a:rPr>
            </a:br>
            <a:r>
              <a:rPr lang="en-US" sz="2800" dirty="0" smtClean="0">
                <a:solidFill>
                  <a:srgbClr val="FF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-105" charset="0"/>
              </a:rPr>
              <a:t>General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31C9-5FC4-42B5-A6C3-F09C45E02CF1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95041"/>
            <a:ext cx="6202362" cy="1143000"/>
          </a:xfrm>
        </p:spPr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Council 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JTE Scorecard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62" y="1392318"/>
            <a:ext cx="4246945" cy="4073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38" b="27810" l="55655" r="87500">
                        <a14:foregroundMark x1="58750" y1="24095" x2="58750" y2="24095"/>
                        <a14:foregroundMark x1="57202" y1="26000" x2="60595" y2="22286"/>
                      </a14:backgroundRemoval>
                    </a14:imgEffect>
                  </a14:imgLayer>
                </a14:imgProps>
              </a:ext>
            </a:extLst>
          </a:blip>
          <a:srcRect l="55714" t="18286" r="12858" b="71047"/>
          <a:stretch/>
        </p:blipFill>
        <p:spPr>
          <a:xfrm>
            <a:off x="3147219" y="5105400"/>
            <a:ext cx="5029200" cy="1066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29100" y="1981200"/>
            <a:ext cx="2743200" cy="2743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6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813" y="195041"/>
            <a:ext cx="6202362" cy="1143000"/>
          </a:xfrm>
        </p:spPr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District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JTE Scorecard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048" t="7334" r="20476"/>
          <a:stretch/>
        </p:blipFill>
        <p:spPr>
          <a:xfrm>
            <a:off x="2971800" y="1437112"/>
            <a:ext cx="5486400" cy="52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813" y="195041"/>
            <a:ext cx="6202362" cy="1143000"/>
          </a:xfrm>
        </p:spPr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District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JTE Scorecard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472" t="7796" r="22499" b="26380"/>
          <a:stretch/>
        </p:blipFill>
        <p:spPr>
          <a:xfrm>
            <a:off x="0" y="-1"/>
            <a:ext cx="9361693" cy="68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265907"/>
            <a:ext cx="6202362" cy="1143000"/>
          </a:xfrm>
        </p:spPr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District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JTE Scorecard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Some data is self-reporting:</a:t>
            </a:r>
          </a:p>
          <a:p>
            <a:r>
              <a:rPr lang="en-US" dirty="0" smtClean="0"/>
              <a:t>Fundraising </a:t>
            </a:r>
            <a:r>
              <a:rPr lang="en-US" dirty="0"/>
              <a:t>Dollars</a:t>
            </a:r>
          </a:p>
          <a:p>
            <a:r>
              <a:rPr lang="en-US" dirty="0" smtClean="0"/>
              <a:t>Fundraising </a:t>
            </a:r>
            <a:r>
              <a:rPr lang="en-US" dirty="0"/>
              <a:t>Manpower</a:t>
            </a:r>
          </a:p>
          <a:p>
            <a:r>
              <a:rPr lang="en-US" dirty="0" smtClean="0"/>
              <a:t>Chartered </a:t>
            </a:r>
            <a:r>
              <a:rPr lang="en-US" dirty="0"/>
              <a:t>Organization Visits</a:t>
            </a:r>
          </a:p>
          <a:p>
            <a:r>
              <a:rPr lang="en-US" dirty="0" smtClean="0"/>
              <a:t>Unit </a:t>
            </a:r>
            <a:r>
              <a:rPr lang="en-US" dirty="0"/>
              <a:t>Status</a:t>
            </a:r>
          </a:p>
          <a:p>
            <a:r>
              <a:rPr lang="en-US" dirty="0" smtClean="0"/>
              <a:t>District Committee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Plus</a:t>
            </a:r>
            <a:endParaRPr lang="en-US" dirty="0"/>
          </a:p>
          <a:p>
            <a:r>
              <a:rPr lang="en-US" dirty="0" smtClean="0"/>
              <a:t>Cub Scout Camping</a:t>
            </a:r>
          </a:p>
          <a:p>
            <a:r>
              <a:rPr lang="en-US" dirty="0" smtClean="0"/>
              <a:t>Boy Scout Camping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265907"/>
            <a:ext cx="6202362" cy="1143000"/>
          </a:xfrm>
        </p:spPr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District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JTE Scorecard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Note:</a:t>
            </a:r>
          </a:p>
          <a:p>
            <a:r>
              <a:rPr lang="en-US" dirty="0"/>
              <a:t>It is recommended that data be entered for the most recent month by 5:00 PM Central Time on the 8th of each month in order to meet the deadline for the first monthly update of the dashboard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smtClean="0"/>
              <a:t>Use Google Chrome or </a:t>
            </a:r>
            <a:r>
              <a:rPr lang="en-US" smtClean="0"/>
              <a:t>Mozilla </a:t>
            </a:r>
            <a:r>
              <a:rPr lang="en-US" dirty="0" smtClean="0"/>
              <a:t>Firefox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238" y="609600"/>
            <a:ext cx="6202362" cy="1143000"/>
          </a:xfrm>
        </p:spPr>
        <p:txBody>
          <a:bodyPr/>
          <a:lstStyle/>
          <a:p>
            <a:r>
              <a:rPr lang="en-US" sz="3600" i="1" dirty="0" smtClean="0">
                <a:solidFill>
                  <a:srgbClr val="FFFF00"/>
                </a:solidFill>
              </a:rPr>
              <a:t>Quote of the month: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“Hey, I'm just going to duck and dive.” Once I had a bunch of guys together, it doesn't matter if it was the Scouts or a band, I could see my way clear to pull all their various talents together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r>
              <a:rPr lang="en-US" i="1" dirty="0" smtClean="0">
                <a:solidFill>
                  <a:srgbClr val="FFFF00"/>
                </a:solidFill>
              </a:rPr>
              <a:t/>
            </a:r>
            <a:br>
              <a:rPr lang="en-US" i="1" dirty="0" smtClean="0">
                <a:solidFill>
                  <a:srgbClr val="FFFF00"/>
                </a:solidFill>
              </a:rPr>
            </a:br>
            <a:endParaRPr lang="en-US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FFFF00"/>
                </a:solidFill>
              </a:rPr>
              <a:t>Keith Richards</a:t>
            </a:r>
          </a:p>
          <a:p>
            <a:pPr marL="0" indent="0" algn="ctr">
              <a:buNone/>
            </a:pPr>
            <a:r>
              <a:rPr lang="en-US" sz="2000" b="0" i="1" dirty="0" smtClean="0">
                <a:solidFill>
                  <a:srgbClr val="FFFF00"/>
                </a:solidFill>
              </a:rPr>
              <a:t>The Rolling Stones</a:t>
            </a:r>
            <a:r>
              <a:rPr lang="en-US" sz="2000" b="0" dirty="0" smtClean="0">
                <a:solidFill>
                  <a:srgbClr val="FFFF00"/>
                </a:solidFill>
              </a:rPr>
              <a:t/>
            </a:r>
            <a:br>
              <a:rPr lang="en-US" sz="2000" b="0" dirty="0" smtClean="0">
                <a:solidFill>
                  <a:srgbClr val="FFFF00"/>
                </a:solidFill>
              </a:rPr>
            </a:br>
            <a:endParaRPr lang="en-US" sz="2000" b="0" dirty="0" smtClean="0">
              <a:solidFill>
                <a:srgbClr val="FFFF00"/>
              </a:solidFill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en-US" b="0" i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97195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 smtClean="0">
                <a:latin typeface="Arial Black" panose="020B0A04020102020204" pitchFamily="34" charset="0"/>
              </a:rPr>
              <a:t>FYI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238" y="1600201"/>
            <a:ext cx="6278562" cy="1752600"/>
          </a:xfrm>
        </p:spPr>
        <p:txBody>
          <a:bodyPr/>
          <a:lstStyle/>
          <a:p>
            <a:r>
              <a:rPr lang="en-US" dirty="0" smtClean="0"/>
              <a:t>Fall 2013 Voice of Scout available</a:t>
            </a:r>
          </a:p>
          <a:p>
            <a:r>
              <a:rPr lang="en-US" dirty="0" smtClean="0"/>
              <a:t>Spring 2014 Surveys coming soon</a:t>
            </a:r>
          </a:p>
          <a:p>
            <a:r>
              <a:rPr lang="en-US" dirty="0" smtClean="0"/>
              <a:t>Interesting data…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52400" y="1447800"/>
            <a:ext cx="10287000" cy="5426075"/>
            <a:chOff x="-152400" y="1447800"/>
            <a:chExt cx="10287000" cy="5426075"/>
          </a:xfrm>
        </p:grpSpPr>
        <p:sp>
          <p:nvSpPr>
            <p:cNvPr id="7" name="Rectangle 6"/>
            <p:cNvSpPr/>
            <p:nvPr/>
          </p:nvSpPr>
          <p:spPr>
            <a:xfrm>
              <a:off x="-152400" y="1447800"/>
              <a:ext cx="10287000" cy="54260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2570" t="9174" r="10978" b="12480"/>
            <a:stretch/>
          </p:blipFill>
          <p:spPr>
            <a:xfrm>
              <a:off x="304800" y="1447800"/>
              <a:ext cx="8471764" cy="541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0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4419600"/>
          </a:xfrm>
        </p:spPr>
        <p:txBody>
          <a:bodyPr/>
          <a:lstStyle/>
          <a:p>
            <a:r>
              <a:rPr lang="en-US" sz="3600" dirty="0" smtClean="0">
                <a:latin typeface="Helvetica" pitchFamily="-105" charset="0"/>
              </a:rPr>
              <a:t>Potomac District		+9</a:t>
            </a:r>
          </a:p>
          <a:p>
            <a:r>
              <a:rPr lang="en-US" sz="3600" dirty="0" smtClean="0">
                <a:latin typeface="Helvetica" pitchFamily="-105" charset="0"/>
              </a:rPr>
              <a:t>Frontier District 		+3</a:t>
            </a: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r>
              <a:rPr lang="en-US" sz="3600" dirty="0" smtClean="0">
                <a:latin typeface="Helvetica" pitchFamily="-105" charset="0"/>
              </a:rPr>
              <a:t>Suspects?  Prospects?</a:t>
            </a:r>
          </a:p>
          <a:p>
            <a:pPr lvl="1"/>
            <a:r>
              <a:rPr lang="en-US" sz="2800" dirty="0" smtClean="0">
                <a:latin typeface="Helvetica" pitchFamily="-105" charset="0"/>
              </a:rPr>
              <a:t>Conestoga</a:t>
            </a:r>
          </a:p>
          <a:p>
            <a:pPr lvl="1"/>
            <a:r>
              <a:rPr lang="en-US" sz="2800" dirty="0" smtClean="0">
                <a:latin typeface="Helvetica" pitchFamily="-105" charset="0"/>
              </a:rPr>
              <a:t>Mon Valley</a:t>
            </a:r>
          </a:p>
          <a:p>
            <a:pPr lvl="1"/>
            <a:r>
              <a:rPr lang="en-US" sz="2800" dirty="0" smtClean="0">
                <a:latin typeface="Helvetica" pitchFamily="-105" charset="0"/>
              </a:rPr>
              <a:t>Steel City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21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64936" y="378091"/>
            <a:ext cx="33746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#1 Priority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365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MEMBERSHIP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Main Thing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5902" y="381000"/>
            <a:ext cx="546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Numbers</a:t>
            </a:r>
          </a:p>
          <a:p>
            <a:r>
              <a:rPr lang="en-US" sz="2400" b="1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End</a:t>
            </a:r>
            <a:endParaRPr lang="en-US" sz="2400" b="1" dirty="0">
              <a:solidFill>
                <a:srgbClr val="FFFF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977241"/>
            <a:ext cx="55751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Total Youth (160,748)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Units  (3,810)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Leaders  (36,786)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3439" y="2057400"/>
            <a:ext cx="93306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4671" y="3616911"/>
            <a:ext cx="93306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389" y="5164846"/>
            <a:ext cx="9330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365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MEMBERSHIP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Main Thing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5902" y="381000"/>
            <a:ext cx="546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Numbers</a:t>
            </a:r>
          </a:p>
          <a:p>
            <a:r>
              <a:rPr lang="en-US" sz="2400" b="1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endParaRPr lang="en-US" sz="2400" b="1" dirty="0">
              <a:solidFill>
                <a:srgbClr val="FFFF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977241"/>
            <a:ext cx="55751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Total Youth (198,395)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Units  (3,801)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Leaders  (47,197)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3439" y="2057400"/>
            <a:ext cx="93306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4671" y="3616911"/>
            <a:ext cx="93306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389" y="5164846"/>
            <a:ext cx="9330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365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MEMBERSHIP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Main Thing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5902" y="381000"/>
            <a:ext cx="546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Numbers</a:t>
            </a:r>
            <a:b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End</a:t>
            </a:r>
            <a:endParaRPr lang="en-US" sz="2400" b="1" dirty="0">
              <a:solidFill>
                <a:srgbClr val="FFFF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977241"/>
            <a:ext cx="55751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Total Youth  +299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Units   (48)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Leaders   (246)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5939" y="3581400"/>
            <a:ext cx="93306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389" y="5164846"/>
            <a:ext cx="933061" cy="914400"/>
          </a:xfrm>
          <a:prstGeom prst="rect">
            <a:avLst/>
          </a:prstGeom>
        </p:spPr>
      </p:pic>
      <p:pic>
        <p:nvPicPr>
          <p:cNvPr id="1026" name="Picture 2" descr="http://www.clker.com/cliparts/a/c/w/M/v/C/green-arrow-dow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95939" y="1837419"/>
            <a:ext cx="93306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365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MEMBERSHIP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Main Thing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5902" y="381000"/>
            <a:ext cx="546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Numbers</a:t>
            </a:r>
            <a:b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endParaRPr lang="en-US" sz="2400" b="1" dirty="0">
              <a:solidFill>
                <a:srgbClr val="FFFF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977241"/>
            <a:ext cx="55751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Total Youth  (830)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Units   (68)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Total Leaders   (428)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95939" y="3581400"/>
            <a:ext cx="93306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9389" y="5164846"/>
            <a:ext cx="933061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25486" y="1930397"/>
            <a:ext cx="9330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365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MEMBERSHIP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The Main Thing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05902" y="381000"/>
            <a:ext cx="546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Numbers</a:t>
            </a:r>
            <a:br>
              <a:rPr lang="en-US" sz="3600" b="1" cap="all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FFF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  <a:endParaRPr lang="en-US" sz="2400" b="1" dirty="0">
              <a:solidFill>
                <a:srgbClr val="FFFF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1977241"/>
            <a:ext cx="557513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Cub Scouts  </a:t>
            </a:r>
            <a:r>
              <a:rPr lang="en-US" sz="2800" dirty="0" smtClean="0">
                <a:solidFill>
                  <a:schemeClr val="bg1"/>
                </a:solidFill>
              </a:rPr>
              <a:t>11.4%</a:t>
            </a:r>
          </a:p>
          <a:p>
            <a:pPr>
              <a:spcBef>
                <a:spcPts val="12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Boy Scouts  </a:t>
            </a:r>
            <a:r>
              <a:rPr lang="en-US" sz="2800" dirty="0" smtClean="0">
                <a:solidFill>
                  <a:schemeClr val="bg1"/>
                </a:solidFill>
              </a:rPr>
              <a:t>5.5%</a:t>
            </a:r>
          </a:p>
          <a:p>
            <a:pPr>
              <a:spcBef>
                <a:spcPts val="1200"/>
              </a:spcBef>
            </a:pPr>
            <a:r>
              <a:rPr lang="en-US" sz="3200" dirty="0" err="1" smtClean="0">
                <a:solidFill>
                  <a:schemeClr val="bg1"/>
                </a:solidFill>
              </a:rPr>
              <a:t>Venturers</a:t>
            </a:r>
            <a:r>
              <a:rPr lang="en-US" sz="3200" dirty="0" smtClean="0">
                <a:solidFill>
                  <a:schemeClr val="bg1"/>
                </a:solidFill>
              </a:rPr>
              <a:t>   </a:t>
            </a:r>
            <a:r>
              <a:rPr lang="en-US" sz="2800" dirty="0" smtClean="0">
                <a:solidFill>
                  <a:schemeClr val="bg1"/>
                </a:solidFill>
              </a:rPr>
              <a:t>10.0%</a:t>
            </a:r>
          </a:p>
          <a:p>
            <a:pPr>
              <a:spcBef>
                <a:spcPts val="1200"/>
              </a:spcBef>
            </a:pPr>
            <a:endParaRPr lang="en-US" sz="3200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Council/District Adults +55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Explorers  +1,529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26700" y="2688301"/>
            <a:ext cx="475861" cy="466344"/>
          </a:xfrm>
          <a:prstGeom prst="rect">
            <a:avLst/>
          </a:prstGeom>
        </p:spPr>
      </p:pic>
      <p:pic>
        <p:nvPicPr>
          <p:cNvPr id="9" name="Picture 2" descr="http://www.clker.com/cliparts/a/c/w/M/v/C/green-arrow-dow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26700" y="5281439"/>
            <a:ext cx="46653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lker.com/cliparts/a/c/w/M/v/C/green-arrow-down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26700" y="4591068"/>
            <a:ext cx="46653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26700" y="1997930"/>
            <a:ext cx="475861" cy="466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26700" y="3294499"/>
            <a:ext cx="475861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4267200"/>
          </a:xfrm>
        </p:spPr>
        <p:txBody>
          <a:bodyPr/>
          <a:lstStyle/>
          <a:p>
            <a:r>
              <a:rPr lang="en-US" sz="3600" dirty="0" smtClean="0">
                <a:latin typeface="Helvetica" pitchFamily="-105" charset="0"/>
              </a:rPr>
              <a:t>100% Club</a:t>
            </a:r>
          </a:p>
          <a:p>
            <a:pPr lvl="1"/>
            <a:r>
              <a:rPr lang="en-US" sz="3200" dirty="0" smtClean="0">
                <a:latin typeface="Helvetica" pitchFamily="-105" charset="0"/>
              </a:rPr>
              <a:t>Mon Valley</a:t>
            </a:r>
          </a:p>
          <a:p>
            <a:pPr lvl="1"/>
            <a:r>
              <a:rPr lang="en-US" sz="3200" dirty="0" smtClean="0">
                <a:latin typeface="Helvetica" pitchFamily="-105" charset="0"/>
              </a:rPr>
              <a:t>Conestoga</a:t>
            </a:r>
          </a:p>
          <a:p>
            <a:pPr lvl="1"/>
            <a:r>
              <a:rPr lang="en-US" sz="3200" dirty="0" smtClean="0">
                <a:latin typeface="Helvetica" pitchFamily="-105" charset="0"/>
              </a:rPr>
              <a:t>Chief Logan</a:t>
            </a:r>
          </a:p>
          <a:p>
            <a:pPr marL="457200" lvl="1" indent="0">
              <a:buNone/>
            </a:pPr>
            <a:endParaRPr lang="en-US" sz="3200" dirty="0" smtClean="0">
              <a:latin typeface="Helvetica" pitchFamily="-105" charset="0"/>
            </a:endParaRPr>
          </a:p>
          <a:p>
            <a:r>
              <a:rPr lang="en-US" sz="3600" dirty="0" smtClean="0">
                <a:latin typeface="Helvetica" pitchFamily="-105" charset="0"/>
              </a:rPr>
              <a:t>Council-Wide </a:t>
            </a:r>
            <a:r>
              <a:rPr lang="en-US" sz="3600" dirty="0">
                <a:latin typeface="Helvetica" pitchFamily="-105" charset="0"/>
              </a:rPr>
              <a:t>= 76</a:t>
            </a:r>
            <a:r>
              <a:rPr lang="en-US" sz="3600" dirty="0" smtClean="0">
                <a:latin typeface="Helvetica" pitchFamily="-105" charset="0"/>
              </a:rPr>
              <a:t>%</a:t>
            </a:r>
          </a:p>
          <a:p>
            <a:r>
              <a:rPr lang="en-US" dirty="0" smtClean="0">
                <a:latin typeface="Helvetica" pitchFamily="-105" charset="0"/>
              </a:rPr>
              <a:t>89% excluding </a:t>
            </a:r>
            <a:r>
              <a:rPr lang="en-US" dirty="0" err="1" smtClean="0">
                <a:latin typeface="Helvetica" pitchFamily="-105" charset="0"/>
              </a:rPr>
              <a:t>Scoutreach</a:t>
            </a:r>
            <a:r>
              <a:rPr lang="en-US" dirty="0" smtClean="0">
                <a:latin typeface="Helvetica" pitchFamily="-105" charset="0"/>
              </a:rPr>
              <a:t> &amp; Trailblazer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1225" y="378091"/>
            <a:ext cx="32620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err="1" smtClean="0">
                <a:solidFill>
                  <a:srgbClr val="FFFF00"/>
                </a:solidFill>
                <a:latin typeface="Arial Black" pitchFamily="34" charset="0"/>
              </a:rPr>
              <a:t>Recharter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pPr algn="ctr">
              <a:buNone/>
            </a:pPr>
            <a:r>
              <a:rPr lang="en-US" sz="3600" i="1" dirty="0">
                <a:latin typeface="Helvetica" pitchFamily="-105" charset="0"/>
              </a:rPr>
              <a:t>Monthly unit visits are the single most critical issue to ensure the delivery of a quality program to every unit in </a:t>
            </a:r>
            <a:r>
              <a:rPr lang="en-US" sz="3600" i="1" dirty="0" smtClean="0">
                <a:latin typeface="Helvetica" pitchFamily="-105" charset="0"/>
              </a:rPr>
              <a:t>our </a:t>
            </a:r>
            <a:r>
              <a:rPr lang="en-US" sz="3600" i="1" dirty="0">
                <a:latin typeface="Helvetica" pitchFamily="-105" charset="0"/>
              </a:rPr>
              <a:t>council</a:t>
            </a:r>
            <a:r>
              <a:rPr lang="en-US" sz="3600" i="1" dirty="0" smtClean="0">
                <a:latin typeface="Helvetica" pitchFamily="-105" charset="0"/>
              </a:rPr>
              <a:t>.</a:t>
            </a: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98300" y="378091"/>
            <a:ext cx="1907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UVTS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r>
              <a:rPr lang="en-US" sz="3600" dirty="0" smtClean="0">
                <a:latin typeface="Helvetica" pitchFamily="-105" charset="0"/>
              </a:rPr>
              <a:t>19% of units = JTE</a:t>
            </a:r>
          </a:p>
          <a:p>
            <a:r>
              <a:rPr lang="en-US" sz="3600" dirty="0" smtClean="0">
                <a:latin typeface="Helvetica" pitchFamily="-105" charset="0"/>
              </a:rPr>
              <a:t>41% of units = NO visits</a:t>
            </a:r>
          </a:p>
          <a:p>
            <a:pPr marL="0" indent="0">
              <a:buNone/>
            </a:pPr>
            <a:endParaRPr lang="en-US" sz="3600" dirty="0" smtClean="0">
              <a:latin typeface="Helvetica" pitchFamily="-105" charset="0"/>
            </a:endParaRP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pPr marL="0" indent="0" algn="ctr">
              <a:buNone/>
            </a:pPr>
            <a:r>
              <a:rPr lang="en-US" sz="2800" b="0" i="1" dirty="0" smtClean="0">
                <a:latin typeface="Helvetica" pitchFamily="-105" charset="0"/>
              </a:rPr>
              <a:t>Note: </a:t>
            </a:r>
            <a:r>
              <a:rPr lang="en-US" sz="2800" b="0" i="1" dirty="0" err="1" smtClean="0">
                <a:latin typeface="Helvetica" pitchFamily="-105" charset="0"/>
              </a:rPr>
              <a:t>Scoutreach</a:t>
            </a:r>
            <a:r>
              <a:rPr lang="en-US" sz="2800" b="0" i="1" dirty="0" smtClean="0">
                <a:latin typeface="Helvetica" pitchFamily="-105" charset="0"/>
              </a:rPr>
              <a:t> &amp; Trailblazer are “unique” but still need Unit Service!</a:t>
            </a:r>
          </a:p>
          <a:p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54445" y="378091"/>
            <a:ext cx="47956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2013 Summary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8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WMY 2014 Joy Pekar-Mil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33400"/>
            <a:ext cx="776567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r>
              <a:rPr lang="en-US" sz="3600" dirty="0" smtClean="0">
                <a:latin typeface="Helvetica" pitchFamily="-105" charset="0"/>
              </a:rPr>
              <a:t>Mon Valley = 52%</a:t>
            </a:r>
          </a:p>
          <a:p>
            <a:r>
              <a:rPr lang="en-US" sz="3600" dirty="0" smtClean="0">
                <a:latin typeface="Helvetica" pitchFamily="-105" charset="0"/>
              </a:rPr>
              <a:t>Council-wide = 14%</a:t>
            </a:r>
          </a:p>
          <a:p>
            <a:pPr marL="0" indent="0">
              <a:buNone/>
            </a:pPr>
            <a:endParaRPr lang="en-US" sz="3600" dirty="0" smtClean="0">
              <a:latin typeface="Helvetica" pitchFamily="-105" charset="0"/>
            </a:endParaRP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pPr marL="0" indent="0" algn="ctr">
              <a:buNone/>
            </a:pPr>
            <a:r>
              <a:rPr lang="en-US" sz="3600" b="0" i="1" dirty="0" smtClean="0">
                <a:latin typeface="Helvetica" pitchFamily="-105" charset="0"/>
              </a:rPr>
              <a:t>“Needs Improvement”</a:t>
            </a:r>
          </a:p>
          <a:p>
            <a:pPr marL="0" indent="0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62035" y="378091"/>
            <a:ext cx="43804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2014 January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2819400"/>
          </a:xfrm>
        </p:spPr>
        <p:txBody>
          <a:bodyPr/>
          <a:lstStyle/>
          <a:p>
            <a:pPr algn="ctr">
              <a:buNone/>
            </a:pPr>
            <a:r>
              <a:rPr lang="en-US" sz="4000" i="1" dirty="0" smtClean="0">
                <a:latin typeface="Helvetica" pitchFamily="-105" charset="0"/>
              </a:rPr>
              <a:t>Scouting’s BEST opportunity to Train &amp; Motivate Parents and Leaders.</a:t>
            </a:r>
            <a:endParaRPr lang="en-US" sz="2800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35255" y="378091"/>
            <a:ext cx="4033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Roundtables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7500"/>
          <a:stretch/>
        </p:blipFill>
        <p:spPr>
          <a:xfrm>
            <a:off x="4495800" y="4599895"/>
            <a:ext cx="2691651" cy="1763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0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r>
              <a:rPr lang="en-US" sz="3600" dirty="0" smtClean="0">
                <a:latin typeface="Helvetica" pitchFamily="-105" charset="0"/>
              </a:rPr>
              <a:t>Tracking Total Attendance</a:t>
            </a:r>
          </a:p>
          <a:p>
            <a:r>
              <a:rPr lang="en-US" sz="3600" dirty="0" smtClean="0">
                <a:latin typeface="Helvetica" pitchFamily="-105" charset="0"/>
              </a:rPr>
              <a:t>Compare Month-to-Month</a:t>
            </a: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r>
              <a:rPr lang="en-US" sz="3600" dirty="0" smtClean="0">
                <a:latin typeface="Helvetica" pitchFamily="-105" charset="0"/>
              </a:rPr>
              <a:t>Future Tracking: </a:t>
            </a:r>
            <a:br>
              <a:rPr lang="en-US" sz="3600" dirty="0" smtClean="0">
                <a:latin typeface="Helvetica" pitchFamily="-105" charset="0"/>
              </a:rPr>
            </a:br>
            <a:r>
              <a:rPr lang="en-US" sz="3600" dirty="0" smtClean="0">
                <a:latin typeface="Helvetica" pitchFamily="-105" charset="0"/>
              </a:rPr>
              <a:t>Unit </a:t>
            </a:r>
            <a:r>
              <a:rPr lang="en-US" sz="3600" dirty="0">
                <a:latin typeface="Helvetica" pitchFamily="-105" charset="0"/>
              </a:rPr>
              <a:t>P</a:t>
            </a:r>
            <a:r>
              <a:rPr lang="en-US" sz="3600" dirty="0" smtClean="0">
                <a:latin typeface="Helvetica" pitchFamily="-105" charset="0"/>
              </a:rPr>
              <a:t>articipation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35255" y="378091"/>
            <a:ext cx="4033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Roundtables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r>
              <a:rPr lang="en-US" sz="3200" dirty="0" smtClean="0">
                <a:latin typeface="Helvetica" pitchFamily="-105" charset="0"/>
              </a:rPr>
              <a:t>Many Districts missing Roundtable Commissioners!</a:t>
            </a: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r>
              <a:rPr lang="en-US" sz="3200" dirty="0" smtClean="0">
                <a:latin typeface="Helvetica" pitchFamily="-105" charset="0"/>
              </a:rPr>
              <a:t>Four (4) RT Commissioners attended training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35255" y="378091"/>
            <a:ext cx="40339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Roundtables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3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4603750"/>
          </a:xfrm>
        </p:spPr>
        <p:txBody>
          <a:bodyPr/>
          <a:lstStyle/>
          <a:p>
            <a:r>
              <a:rPr lang="en-US" sz="3200" dirty="0" smtClean="0">
                <a:latin typeface="Helvetica" pitchFamily="-105" charset="0"/>
              </a:rPr>
              <a:t>Lost 37 Units Last Year*</a:t>
            </a: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r>
              <a:rPr lang="en-US" sz="3200" dirty="0" smtClean="0">
                <a:latin typeface="Helvetica" pitchFamily="-105" charset="0"/>
              </a:rPr>
              <a:t>53 Units in Danger*</a:t>
            </a:r>
          </a:p>
          <a:p>
            <a:pPr marL="0" indent="0">
              <a:buNone/>
            </a:pPr>
            <a:endParaRPr lang="en-US" sz="3200" dirty="0" smtClean="0">
              <a:latin typeface="Helvetica" pitchFamily="-105" charset="0"/>
            </a:endParaRPr>
          </a:p>
          <a:p>
            <a:r>
              <a:rPr lang="en-US" sz="3200" dirty="0" smtClean="0">
                <a:latin typeface="Helvetica" pitchFamily="-105" charset="0"/>
              </a:rPr>
              <a:t>149 Need Help*</a:t>
            </a:r>
          </a:p>
          <a:p>
            <a:pPr lvl="3">
              <a:buFont typeface="Arial" charset="0"/>
              <a:buNone/>
            </a:pPr>
            <a:endParaRPr lang="en-US" sz="3200" dirty="0">
              <a:latin typeface="Helvetica" pitchFamily="-105" charset="0"/>
            </a:endParaRPr>
          </a:p>
          <a:p>
            <a:pPr>
              <a:buFont typeface="Arial" charset="0"/>
              <a:buNone/>
            </a:pPr>
            <a:r>
              <a:rPr lang="en-US" sz="2800" b="0" i="1" dirty="0" smtClean="0">
                <a:latin typeface="Helvetica" pitchFamily="-105" charset="0"/>
              </a:rPr>
              <a:t>*Not counting </a:t>
            </a:r>
            <a:r>
              <a:rPr lang="en-US" sz="2800" b="0" i="1" dirty="0" err="1" smtClean="0">
                <a:latin typeface="Helvetica" pitchFamily="-105" charset="0"/>
              </a:rPr>
              <a:t>Scoutreach</a:t>
            </a:r>
            <a:r>
              <a:rPr lang="en-US" sz="2800" b="0" i="1" dirty="0" smtClean="0">
                <a:latin typeface="Helvetica" pitchFamily="-105" charset="0"/>
              </a:rPr>
              <a:t> &amp; Trailblazer</a:t>
            </a:r>
            <a:endParaRPr lang="en-US" sz="1600" b="0" i="1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05432" y="378091"/>
            <a:ext cx="3693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Unit Health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39875"/>
            <a:ext cx="187114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Unit Commissioner</a:t>
            </a:r>
          </a:p>
          <a:p>
            <a:pPr lvl="1"/>
            <a:r>
              <a:rPr lang="en-US" dirty="0" smtClean="0"/>
              <a:t>Serve at least two 100% BL Units</a:t>
            </a:r>
          </a:p>
          <a:p>
            <a:pPr marL="457200" lvl="1" indent="0">
              <a:buNone/>
            </a:pPr>
            <a:endParaRPr lang="en-US" dirty="0"/>
          </a:p>
          <a:p>
            <a:pPr marL="342900" lvl="1" indent="-342900">
              <a:buFont typeface="Arial" charset="0"/>
              <a:buChar char="•"/>
            </a:pPr>
            <a:r>
              <a:rPr lang="en-US" sz="2400" b="1" dirty="0"/>
              <a:t>Roundtable Commissioner</a:t>
            </a:r>
          </a:p>
          <a:p>
            <a:pPr lvl="1"/>
            <a:r>
              <a:rPr lang="en-US" dirty="0"/>
              <a:t>Present and/or assist in presenting at least five BL roundtable promotion features.</a:t>
            </a:r>
          </a:p>
          <a:p>
            <a:pPr marL="457200" lvl="1" indent="0">
              <a:buNone/>
            </a:pPr>
            <a:endParaRPr lang="en-US" dirty="0"/>
          </a:p>
          <a:p>
            <a:pPr marL="342900" lvl="1" indent="-342900">
              <a:buFont typeface="Arial" charset="0"/>
              <a:buChar char="•"/>
            </a:pPr>
            <a:r>
              <a:rPr lang="en-US" sz="2400" b="1" dirty="0"/>
              <a:t>Administrative Commissioners</a:t>
            </a:r>
          </a:p>
          <a:p>
            <a:pPr lvl="1"/>
            <a:r>
              <a:rPr lang="en-US" dirty="0"/>
              <a:t>Achieve 25% or more of the total units in service area as 100% BL </a:t>
            </a:r>
            <a:r>
              <a:rPr lang="en-US" i="1" dirty="0"/>
              <a:t>–</a:t>
            </a:r>
            <a:r>
              <a:rPr lang="en-US" i="1" dirty="0" smtClean="0"/>
              <a:t>or–</a:t>
            </a:r>
            <a:endParaRPr lang="en-US" i="1" dirty="0"/>
          </a:p>
          <a:p>
            <a:pPr lvl="1"/>
            <a:r>
              <a:rPr lang="en-US" dirty="0" smtClean="0"/>
              <a:t>Experience </a:t>
            </a:r>
            <a:r>
              <a:rPr lang="en-US" dirty="0"/>
              <a:t>10% growth in 100% BL 2013 vs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64317" y="378091"/>
            <a:ext cx="31758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Boys’ Life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10371" r="58627" b="67777"/>
          <a:stretch/>
        </p:blipFill>
        <p:spPr>
          <a:xfrm>
            <a:off x="3518651" y="1600200"/>
            <a:ext cx="4267200" cy="449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59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799262" cy="38100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latin typeface="Helvetica" pitchFamily="-105" charset="0"/>
              </a:rPr>
              <a:t>Why?</a:t>
            </a:r>
          </a:p>
          <a:p>
            <a:r>
              <a:rPr lang="en-US" sz="3600" dirty="0" smtClean="0">
                <a:latin typeface="Helvetica" pitchFamily="-105" charset="0"/>
              </a:rPr>
              <a:t>Improve reading skills</a:t>
            </a:r>
          </a:p>
          <a:p>
            <a:r>
              <a:rPr lang="en-US" sz="3600" dirty="0" smtClean="0">
                <a:latin typeface="Helvetica" pitchFamily="-105" charset="0"/>
              </a:rPr>
              <a:t>Enhance rank advancement</a:t>
            </a:r>
          </a:p>
          <a:p>
            <a:r>
              <a:rPr lang="en-US" sz="3600" dirty="0" smtClean="0">
                <a:latin typeface="Helvetica" pitchFamily="-105" charset="0"/>
              </a:rPr>
              <a:t>Retention!</a:t>
            </a:r>
            <a:endParaRPr lang="en-US" sz="3200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64317" y="378091"/>
            <a:ext cx="31758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Boys’ Life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4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344738" y="1905000"/>
            <a:ext cx="6529387" cy="3810000"/>
          </a:xfrm>
        </p:spPr>
        <p:txBody>
          <a:bodyPr/>
          <a:lstStyle/>
          <a:p>
            <a:r>
              <a:rPr lang="en-US" sz="3200" dirty="0" smtClean="0">
                <a:latin typeface="Helvetica" pitchFamily="-105" charset="0"/>
              </a:rPr>
              <a:t>Data integrity issues</a:t>
            </a:r>
          </a:p>
          <a:p>
            <a:pPr marL="0" indent="0">
              <a:buNone/>
            </a:pPr>
            <a:endParaRPr lang="en-US" sz="3600" dirty="0">
              <a:latin typeface="Helvetica" pitchFamily="-105" charset="0"/>
            </a:endParaRPr>
          </a:p>
          <a:p>
            <a:r>
              <a:rPr lang="en-US" sz="3200" dirty="0" smtClean="0">
                <a:latin typeface="Helvetica" pitchFamily="-105" charset="0"/>
              </a:rPr>
              <a:t>Report next month</a:t>
            </a: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77204" y="378091"/>
            <a:ext cx="5750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400" dirty="0" err="1" smtClean="0">
                <a:solidFill>
                  <a:srgbClr val="FFFF00"/>
                </a:solidFill>
                <a:latin typeface="Arial Black" pitchFamily="34" charset="0"/>
              </a:rPr>
              <a:t>Commish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 Training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9" descr="JTE_Logo_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7038844" cy="4191000"/>
          </a:xfrm>
          <a:prstGeom prst="rect">
            <a:avLst/>
          </a:prstGeom>
          <a:noFill/>
          <a:effectLst>
            <a:glow rad="38100">
              <a:schemeClr val="tx1">
                <a:alpha val="60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</p:spTree>
    <p:extLst>
      <p:ext uri="{BB962C8B-B14F-4D97-AF65-F5344CB8AC3E}">
        <p14:creationId xmlns:p14="http://schemas.microsoft.com/office/powerpoint/2010/main" val="22208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8"/>
          <p:cNvSpPr>
            <a:spLocks noGrp="1"/>
          </p:cNvSpPr>
          <p:nvPr>
            <p:ph type="title"/>
          </p:nvPr>
        </p:nvSpPr>
        <p:spPr>
          <a:xfrm rot="16200000">
            <a:off x="-2084183" y="2846184"/>
            <a:ext cx="6278624" cy="211025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Helvetica" pitchFamily="-105" charset="0"/>
              </a:rPr>
              <a:t>COMMISSIONER</a:t>
            </a:r>
            <a:b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Helvetica" pitchFamily="-105" charset="0"/>
              </a:rPr>
            </a:b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Helvetica" pitchFamily="-105" charset="0"/>
              </a:rPr>
              <a:t>Training Updates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Helvetica" pitchFamily="-105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31C9-5FC4-42B5-A6C3-F09C45E02CF1}" type="slidenum">
              <a:rPr lang="en-US"/>
              <a:pPr/>
              <a:t>4</a:t>
            </a:fld>
            <a:endParaRPr lang="en-US"/>
          </a:p>
        </p:txBody>
      </p:sp>
      <p:pic>
        <p:nvPicPr>
          <p:cNvPr id="5" name="Picture 4" descr="GeneralCommiss_4k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43" b="2027"/>
          <a:stretch>
            <a:fillRect/>
          </a:stretch>
        </p:blipFill>
        <p:spPr>
          <a:xfrm>
            <a:off x="3810000" y="1427897"/>
            <a:ext cx="3717055" cy="3849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408238" y="3429000"/>
            <a:ext cx="6735762" cy="24685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latin typeface="Helvetica" pitchFamily="-105" charset="0"/>
              </a:rPr>
              <a:t>•	April 12, 2014 – </a:t>
            </a:r>
            <a:r>
              <a:rPr lang="en-US" sz="2000" dirty="0" smtClean="0">
                <a:latin typeface="Helvetica" pitchFamily="-105" charset="0"/>
              </a:rPr>
              <a:t>Sponsored by Area 3</a:t>
            </a:r>
            <a:r>
              <a:rPr lang="en-US" sz="2800" dirty="0" smtClean="0">
                <a:latin typeface="Helvetica" pitchFamily="-105" charset="0"/>
              </a:rPr>
              <a:t/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8:30 AM </a:t>
            </a:r>
            <a:r>
              <a:rPr lang="en-US" sz="2800" b="0" dirty="0" smtClean="0">
                <a:latin typeface="Helvetica" pitchFamily="-105" charset="0"/>
              </a:rPr>
              <a:t>(location TBD)</a:t>
            </a:r>
            <a:br>
              <a:rPr lang="en-US" sz="2800" b="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	</a:t>
            </a:r>
            <a:endParaRPr lang="en-US" sz="2000" dirty="0" smtClean="0">
              <a:latin typeface="Helvetica" pitchFamily="-105" charset="0"/>
            </a:endParaRPr>
          </a:p>
          <a:p>
            <a:r>
              <a:rPr lang="en-US" dirty="0" smtClean="0">
                <a:latin typeface="Helvetica" pitchFamily="-105" charset="0"/>
              </a:rPr>
              <a:t>June 7, 2014 – </a:t>
            </a:r>
            <a:r>
              <a:rPr lang="en-US" sz="2000" dirty="0" smtClean="0">
                <a:latin typeface="Helvetica" pitchFamily="-105" charset="0"/>
              </a:rPr>
              <a:t>Sponsored by Area 6</a:t>
            </a:r>
            <a:br>
              <a:rPr lang="en-US" sz="2000" dirty="0" smtClean="0">
                <a:latin typeface="Helvetica" pitchFamily="-105" charset="0"/>
              </a:rPr>
            </a:br>
            <a:r>
              <a:rPr lang="en-US" sz="2000" dirty="0" smtClean="0">
                <a:latin typeface="Helvetica" pitchFamily="-105" charset="0"/>
              </a:rPr>
              <a:t>8:30 AM </a:t>
            </a:r>
            <a:r>
              <a:rPr lang="en-US" sz="2000" b="0" dirty="0" smtClean="0">
                <a:latin typeface="Helvetica" pitchFamily="-105" charset="0"/>
              </a:rPr>
              <a:t>(location TBD)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5</a:t>
            </a:fld>
            <a:endParaRPr lang="en-US"/>
          </a:p>
        </p:txBody>
      </p:sp>
      <p:pic>
        <p:nvPicPr>
          <p:cNvPr id="6" name="Picture 5" descr="FLASH Basic Training I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2079" y="381000"/>
            <a:ext cx="2669721" cy="236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514600" y="2057400"/>
            <a:ext cx="6735762" cy="3048000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latin typeface="Helvetica" pitchFamily="-105" charset="0"/>
              </a:rPr>
              <a:t>•	Bill </a:t>
            </a:r>
            <a:r>
              <a:rPr lang="en-US" sz="2800" dirty="0" err="1" smtClean="0">
                <a:latin typeface="Helvetica" pitchFamily="-105" charset="0"/>
              </a:rPr>
              <a:t>Koller</a:t>
            </a:r>
            <a:r>
              <a:rPr lang="en-US" sz="2800" dirty="0" smtClean="0">
                <a:latin typeface="Helvetica" pitchFamily="-105" charset="0"/>
              </a:rPr>
              <a:t>, Jack </a:t>
            </a:r>
            <a:r>
              <a:rPr lang="en-US" sz="2800" dirty="0" err="1" smtClean="0">
                <a:latin typeface="Helvetica" pitchFamily="-105" charset="0"/>
              </a:rPr>
              <a:t>Boyde</a:t>
            </a:r>
            <a:endParaRPr lang="en-US" sz="2800" dirty="0" smtClean="0">
              <a:latin typeface="Helvetica" pitchFamily="-105" charset="0"/>
            </a:endParaRPr>
          </a:p>
          <a:p>
            <a:pPr>
              <a:buNone/>
            </a:pPr>
            <a:r>
              <a:rPr lang="en-US" sz="2800" b="0" dirty="0" smtClean="0">
                <a:latin typeface="Helvetica" pitchFamily="-105" charset="0"/>
              </a:rPr>
              <a:t>	Commissioner Basic Training</a:t>
            </a:r>
          </a:p>
          <a:p>
            <a:pPr>
              <a:buNone/>
            </a:pPr>
            <a:endParaRPr lang="en-US" sz="2800" b="0" dirty="0">
              <a:latin typeface="Helvetica" pitchFamily="-105" charset="0"/>
            </a:endParaRPr>
          </a:p>
          <a:p>
            <a:r>
              <a:rPr lang="en-US" sz="2800" dirty="0">
                <a:latin typeface="Helvetica" pitchFamily="-105" charset="0"/>
              </a:rPr>
              <a:t>Dan Urban</a:t>
            </a:r>
          </a:p>
          <a:p>
            <a:pPr>
              <a:buNone/>
            </a:pPr>
            <a:r>
              <a:rPr lang="en-US" sz="2800" b="0" dirty="0" smtClean="0">
                <a:latin typeface="Helvetica" pitchFamily="-105" charset="0"/>
              </a:rPr>
              <a:t>	Roundtable Staff Basic</a:t>
            </a:r>
          </a:p>
          <a:p>
            <a:pPr>
              <a:buNone/>
            </a:pPr>
            <a:endParaRPr lang="en-US" sz="2800" b="0" dirty="0">
              <a:latin typeface="Helvetica" pitchFamily="-105" charset="0"/>
            </a:endParaRPr>
          </a:p>
          <a:p>
            <a:r>
              <a:rPr lang="en-US" sz="2800" dirty="0">
                <a:latin typeface="Helvetica" pitchFamily="-105" charset="0"/>
              </a:rPr>
              <a:t>Potomac District</a:t>
            </a:r>
          </a:p>
          <a:p>
            <a:pPr>
              <a:buNone/>
            </a:pPr>
            <a:r>
              <a:rPr lang="en-US" sz="2800" b="0" dirty="0" smtClean="0">
                <a:latin typeface="Helvetica" pitchFamily="-105" charset="0"/>
              </a:rPr>
              <a:t>	Very </a:t>
            </a:r>
            <a:r>
              <a:rPr lang="en-US" sz="2800" b="0" dirty="0">
                <a:latin typeface="Helvetica" pitchFamily="-105" charset="0"/>
              </a:rPr>
              <a:t>Successful Commissioner Basic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6</a:t>
            </a:fld>
            <a:endParaRPr lang="en-US"/>
          </a:p>
        </p:txBody>
      </p:sp>
      <p:pic>
        <p:nvPicPr>
          <p:cNvPr id="6" name="Picture 5" descr="FLASH Basic Training I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7300" y="457200"/>
            <a:ext cx="1295400" cy="114896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25181" y="463550"/>
            <a:ext cx="2514600" cy="115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4400" i="1" dirty="0" smtClean="0">
                <a:solidFill>
                  <a:srgbClr val="FFFF00"/>
                </a:solidFill>
                <a:latin typeface="Helvetica" pitchFamily="-105" charset="0"/>
              </a:rPr>
              <a:t>KUDOS!</a:t>
            </a:r>
            <a:endParaRPr lang="en-US" sz="3600" i="1" dirty="0" smtClean="0">
              <a:solidFill>
                <a:srgbClr val="FFFF00"/>
              </a:solidFill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19062"/>
          <a:stretch/>
        </p:blipFill>
        <p:spPr>
          <a:xfrm rot="5400000">
            <a:off x="3596480" y="989307"/>
            <a:ext cx="4572001" cy="580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8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408238" y="3581400"/>
            <a:ext cx="6735762" cy="2743200"/>
          </a:xfrm>
        </p:spPr>
        <p:txBody>
          <a:bodyPr/>
          <a:lstStyle/>
          <a:p>
            <a:pPr algn="ctr">
              <a:buNone/>
            </a:pPr>
            <a:r>
              <a:rPr lang="en-US" sz="3200" dirty="0">
                <a:solidFill>
                  <a:srgbClr val="FFFF00"/>
                </a:solidFill>
                <a:latin typeface="Helvetica" pitchFamily="-105" charset="0"/>
              </a:rPr>
              <a:t>2 out of every 3 new units… FAIL!</a:t>
            </a:r>
          </a:p>
          <a:p>
            <a:pPr algn="ctr">
              <a:buNone/>
            </a:pPr>
            <a:r>
              <a:rPr lang="en-US" sz="3200" dirty="0" smtClean="0">
                <a:solidFill>
                  <a:srgbClr val="FFFF3E"/>
                </a:solidFill>
                <a:latin typeface="Helvetica" pitchFamily="-105" charset="0"/>
              </a:rPr>
              <a:t>Mark your Calendars!</a:t>
            </a:r>
            <a:endParaRPr lang="en-US" sz="3200" dirty="0">
              <a:solidFill>
                <a:srgbClr val="FFFF3E"/>
              </a:solidFill>
              <a:latin typeface="Helvetica" pitchFamily="-105" charset="0"/>
            </a:endParaRPr>
          </a:p>
          <a:p>
            <a:pPr>
              <a:buNone/>
            </a:pPr>
            <a:endParaRPr lang="en-US" dirty="0" smtClean="0">
              <a:latin typeface="Helvetica" pitchFamily="-105" charset="0"/>
            </a:endParaRPr>
          </a:p>
          <a:p>
            <a:r>
              <a:rPr lang="en-US" sz="2800" dirty="0" smtClean="0">
                <a:latin typeface="Helvetica" pitchFamily="-105" charset="0"/>
              </a:rPr>
              <a:t>April 12, 2014 – </a:t>
            </a:r>
            <a:r>
              <a:rPr lang="en-US" sz="2000" dirty="0" smtClean="0">
                <a:latin typeface="Helvetica" pitchFamily="-105" charset="0"/>
              </a:rPr>
              <a:t>Council Led</a:t>
            </a:r>
            <a:r>
              <a:rPr lang="en-US" sz="2800" dirty="0" smtClean="0">
                <a:latin typeface="Helvetica" pitchFamily="-105" charset="0"/>
              </a:rPr>
              <a:t/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8:30 AM </a:t>
            </a:r>
            <a:r>
              <a:rPr lang="en-US" sz="2800" b="0" dirty="0" smtClean="0">
                <a:latin typeface="Helvetica" pitchFamily="-105" charset="0"/>
              </a:rPr>
              <a:t>(location TBD)</a:t>
            </a:r>
            <a:r>
              <a:rPr lang="en-US" sz="2800" dirty="0" smtClean="0">
                <a:latin typeface="Helvetica" pitchFamily="-105" charset="0"/>
              </a:rPr>
              <a:t/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sz="2800" dirty="0" smtClean="0">
                <a:latin typeface="Helvetica" pitchFamily="-105" charset="0"/>
              </a:rPr>
              <a:t>	</a:t>
            </a: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316" y="412070"/>
            <a:ext cx="3022763" cy="26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172" y="4724400"/>
            <a:ext cx="6629400" cy="1752600"/>
          </a:xfrm>
        </p:spPr>
        <p:txBody>
          <a:bodyPr/>
          <a:lstStyle/>
          <a:p>
            <a:pPr algn="ctr" fontAlgn="t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June 7</a:t>
            </a:r>
            <a:br>
              <a:rPr lang="en-US" sz="3600" dirty="0" smtClean="0"/>
            </a:br>
            <a:r>
              <a:rPr lang="en-US" sz="3600" dirty="0" smtClean="0"/>
              <a:t>Camp </a:t>
            </a:r>
            <a:r>
              <a:rPr lang="en-US" sz="3600" dirty="0" err="1" smtClean="0"/>
              <a:t>Seph</a:t>
            </a:r>
            <a:r>
              <a:rPr lang="en-US" sz="3600" dirty="0" smtClean="0"/>
              <a:t> Mack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2" descr="D:\Commissioner\Barbecue &amp; Fall Kick-off\Red Sta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75" y="234950"/>
            <a:ext cx="1212850" cy="12128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31906" y="1371600"/>
            <a:ext cx="67120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Commissioner Conference</a:t>
            </a:r>
            <a:endParaRPr lang="en-US" sz="4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812lobster.142182414_st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2277965"/>
            <a:ext cx="3946688" cy="2903635"/>
          </a:xfrm>
          <a:prstGeom prst="rect">
            <a:avLst/>
          </a:prstGeom>
        </p:spPr>
      </p:pic>
      <p:pic>
        <p:nvPicPr>
          <p:cNvPr id="9" name="Picture 8" descr="crisscrossed-steak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1672964"/>
            <a:ext cx="5789828" cy="350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C9121-6021-42F3-9796-22D1DEAD909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08238" y="4313237"/>
            <a:ext cx="6735762" cy="2468563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FFFFFF"/>
                </a:solidFill>
                <a:latin typeface="Helvetica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 smtClean="0">
                <a:latin typeface="Helvetica" pitchFamily="-105" charset="0"/>
              </a:rPr>
              <a:t>•	March 15, 2014</a:t>
            </a:r>
            <a:r>
              <a:rPr lang="en-US" sz="2800" dirty="0">
                <a:latin typeface="Helvetica" pitchFamily="-105" charset="0"/>
              </a:rPr>
              <a:t> </a:t>
            </a:r>
            <a:r>
              <a:rPr lang="en-US" sz="2800" dirty="0" smtClean="0">
                <a:latin typeface="Helvetica" pitchFamily="-105" charset="0"/>
              </a:rPr>
              <a:t>@ IUP</a:t>
            </a:r>
            <a:br>
              <a:rPr lang="en-US" sz="2800" dirty="0" smtClean="0">
                <a:latin typeface="Helvetica" pitchFamily="-105" charset="0"/>
              </a:rPr>
            </a:br>
            <a:r>
              <a:rPr lang="en-US" i="1" dirty="0" smtClean="0">
                <a:latin typeface="Helvetica" pitchFamily="-105" charset="0"/>
              </a:rPr>
              <a:t>Includes Commissioner College</a:t>
            </a:r>
            <a:endParaRPr lang="en-US" sz="2000" dirty="0" smtClean="0">
              <a:latin typeface="Helvetic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1235729"/>
            <a:ext cx="5257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</a:rPr>
              <a:t>New!</a:t>
            </a:r>
          </a:p>
          <a:p>
            <a:r>
              <a:rPr lang="en-US" sz="4000" b="1" i="1" dirty="0" smtClean="0">
                <a:solidFill>
                  <a:srgbClr val="FFFF00"/>
                </a:solidFill>
              </a:rPr>
              <a:t>Expanded!</a:t>
            </a:r>
          </a:p>
          <a:p>
            <a:r>
              <a:rPr lang="en-US" sz="5400" b="1" dirty="0" smtClean="0">
                <a:solidFill>
                  <a:srgbClr val="FFFF00"/>
                </a:solidFill>
              </a:rPr>
              <a:t>University of Scouting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51" y="457200"/>
            <a:ext cx="2043898" cy="1989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February Commissioner Training&quot;/&gt;&lt;property id=&quot;20148&quot; value=&quot;5&quot;/&gt;&lt;property id=&quot;20184&quot; value=&quot;7&quot;/&gt;&lt;property id=&quot;20224&quot; value=&quot;D:\My Adobe Presentations\February Commissioner Training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Quote of the month:&amp;quot;&quot;/&gt;&lt;property id=&quot;20303&quot; value=&quot;-1&quot;/&gt;&lt;property id=&quot;20307&quot; value=&quot;399&quot;/&gt;&lt;property id=&quot;20309&quot; value=&quot;-1&quot;/&gt;&lt;/object&gt;&lt;object type=&quot;3&quot; unique_id=&quot;10008&quot;&gt;&lt;property id=&quot;20148&quot; value=&quot;5&quot;/&gt;&lt;property id=&quot;20300&quot; value=&quot;Slide 2 - &amp;quot;COMMISSIONER&amp;#x0D;&amp;#x0A;Training Updates&amp;quot;&quot;/&gt;&lt;property id=&quot;20303&quot; value=&quot;-1&quot;/&gt;&lt;property id=&quot;20307&quot; value=&quot;400&quot;/&gt;&lt;property id=&quot;20309&quot; value=&quot;-1&quot;/&gt;&lt;/object&gt;&lt;object type=&quot;3&quot; unique_id=&quot;10009&quot;&gt;&lt;property id=&quot;20148&quot; value=&quot;5&quot;/&gt;&lt;property id=&quot;20300&quot; value=&quot;Slide 3&quot;/&gt;&lt;property id=&quot;20303&quot; value=&quot;-1&quot;/&gt;&lt;property id=&quot;20307&quot; value=&quot;402&quot;/&gt;&lt;property id=&quot;20309&quot; value=&quot;-1&quot;/&gt;&lt;/object&gt;&lt;object type=&quot;3&quot; unique_id=&quot;10011&quot;&gt;&lt;property id=&quot;20148&quot; value=&quot;5&quot;/&gt;&lt;property id=&quot;20300&quot; value=&quot;Slide 5 - &amp;quot;&amp;#x0D;&amp;#x0A;&amp;#x0D;&amp;#x0A;OOOOPS!&amp;#x0D;&amp;#x0A;&amp;#x0D;&amp;#x0A;&amp;quot;&quot;/&gt;&lt;property id=&quot;20303&quot; value=&quot;-1&quot;/&gt;&lt;property id=&quot;20307&quot; value=&quot;418&quot;/&gt;&lt;property id=&quot;20309&quot; value=&quot;-1&quot;/&gt;&lt;/object&gt;&lt;object type=&quot;3&quot; unique_id=&quot;10766&quot;&gt;&lt;property id=&quot;20148&quot; value=&quot;5&quot;/&gt;&lt;property id=&quot;20300&quot; value=&quot;Slide 7&quot;/&gt;&lt;property id=&quot;20307&quot; value=&quot;453&quot;/&gt;&lt;/object&gt;&lt;object type=&quot;3&quot; unique_id=&quot;12154&quot;&gt;&lt;property id=&quot;20148&quot; value=&quot;5&quot;/&gt;&lt;property id=&quot;20300&quot; value=&quot;Slide 6&quot;/&gt;&lt;property id=&quot;20307&quot; value=&quot;481&quot;/&gt;&lt;/object&gt;&lt;object type=&quot;3&quot; unique_id=&quot;12566&quot;&gt;&lt;property id=&quot;20148&quot; value=&quot;5&quot;/&gt;&lt;property id=&quot;20300&quot; value=&quot;Slide 9 - &amp;quot;Membership Standards&amp;amp;#x09;&amp;quot;&quot;/&gt;&lt;property id=&quot;20307&quot; value=&quot;483&quot;/&gt;&lt;/object&gt;&lt;object type=&quot;3&quot; unique_id=&quot;16317&quot;&gt;&lt;property id=&quot;20148&quot; value=&quot;5&quot;/&gt;&lt;property id=&quot;20300&quot; value=&quot;Slide 8&quot;/&gt;&lt;property id=&quot;20307&quot; value=&quot;482&quot;/&gt;&lt;/object&gt;&lt;object type=&quot;3&quot; unique_id=&quot;16318&quot;&gt;&lt;property id=&quot;20148&quot; value=&quot;5&quot;/&gt;&lt;property id=&quot;20300&quot; value=&quot;Slide 10&quot;/&gt;&lt;property id=&quot;20307&quot; value=&quot;484&quot;/&gt;&lt;/object&gt;&lt;object type=&quot;3&quot; unique_id=&quot;16319&quot;&gt;&lt;property id=&quot;20148&quot; value=&quot;5&quot;/&gt;&lt;property id=&quot;20300&quot; value=&quot;Slide 11 - &amp;quot;The Commissioner Role&amp;quot;&quot;/&gt;&lt;property id=&quot;20307&quot; value=&quot;485&quot;/&gt;&lt;/object&gt;&lt;object type=&quot;3&quot; unique_id=&quot;16320&quot;&gt;&lt;property id=&quot;20148&quot; value=&quot;5&quot;/&gt;&lt;property id=&quot;20300&quot; value=&quot;Slide 12 - &amp;quot;What is a “Charter”&amp;quot;&quot;/&gt;&lt;property id=&quot;20307&quot; value=&quot;486&quot;/&gt;&lt;/object&gt;&lt;object type=&quot;3&quot; unique_id=&quot;16321&quot;&gt;&lt;property id=&quot;20148&quot; value=&quot;5&quot;/&gt;&lt;property id=&quot;20300&quot; value=&quot;Slide 13 - &amp;quot;Why Re-charter&amp;quot;&quot;/&gt;&lt;property id=&quot;20307&quot; value=&quot;487&quot;/&gt;&lt;/object&gt;&lt;object type=&quot;3&quot; unique_id=&quot;16322&quot;&gt;&lt;property id=&quot;20148&quot; value=&quot;5&quot;/&gt;&lt;property id=&quot;20300&quot; value=&quot;Slide 14 - &amp;quot;Why this Training?!  (again)&amp;quot;&quot;/&gt;&lt;property id=&quot;20307&quot; value=&quot;488&quot;/&gt;&lt;/object&gt;&lt;object type=&quot;3&quot; unique_id=&quot;16323&quot;&gt;&lt;property id=&quot;20148&quot; value=&quot;5&quot;/&gt;&lt;property id=&quot;20300&quot; value=&quot;Slide 15 - &amp;quot;Aligns with 4 Focus Areas&amp;quot;&quot;/&gt;&lt;property id=&quot;20307&quot; value=&quot;489&quot;/&gt;&lt;/object&gt;&lt;object type=&quot;3&quot; unique_id=&quot;16324&quot;&gt;&lt;property id=&quot;20148&quot; value=&quot;5&quot;/&gt;&lt;property id=&quot;20300&quot; value=&quot;Slide 16 - &amp;quot;Renewal Packet Contents&amp;quot;&quot;/&gt;&lt;property id=&quot;20307&quot; value=&quot;490&quot;/&gt;&lt;/object&gt;&lt;object type=&quot;3&quot; unique_id=&quot;16325&quot;&gt;&lt;property id=&quot;20148&quot; value=&quot;5&quot;/&gt;&lt;property id=&quot;20300&quot; value=&quot;Slide 17 - &amp;quot;Charter Renewal Time Line&amp;quot;&quot;/&gt;&lt;property id=&quot;20307&quot; value=&quot;491&quot;/&gt;&lt;/object&gt;&lt;object type=&quot;3&quot; unique_id=&quot;16326&quot;&gt;&lt;property id=&quot;20148&quot; value=&quot;5&quot;/&gt;&lt;property id=&quot;20300&quot; value=&quot;Slide 18 - &amp;quot;Process&amp;quot;&quot;/&gt;&lt;property id=&quot;20307&quot; value=&quot;492&quot;/&gt;&lt;/object&gt;&lt;object type=&quot;3&quot; unique_id=&quot;16327&quot;&gt;&lt;property id=&quot;20148&quot; value=&quot;5&quot;/&gt;&lt;property id=&quot;20300&quot; value=&quot;Slide 19 - &amp;quot;Process&amp;quot;&quot;/&gt;&lt;property id=&quot;20307&quot; value=&quot;493&quot;/&gt;&lt;/object&gt;&lt;object type=&quot;3&quot; unique_id=&quot;16328&quot;&gt;&lt;property id=&quot;20148&quot; value=&quot;5&quot;/&gt;&lt;property id=&quot;20300&quot; value=&quot;Slide 20 - &amp;quot;Process&amp;quot;&quot;/&gt;&lt;property id=&quot;20307&quot; value=&quot;494&quot;/&gt;&lt;/object&gt;&lt;object type=&quot;3&quot; unique_id=&quot;16329&quot;&gt;&lt;property id=&quot;20148&quot; value=&quot;5&quot;/&gt;&lt;property id=&quot;20300&quot; value=&quot;Slide 21 - &amp;quot;Process&amp;quot;&quot;/&gt;&lt;property id=&quot;20307&quot; value=&quot;495&quot;/&gt;&lt;/object&gt;&lt;object type=&quot;3&quot; unique_id=&quot;16330&quot;&gt;&lt;property id=&quot;20148&quot; value=&quot;5&quot;/&gt;&lt;property id=&quot;20300&quot; value=&quot;Slide 22 - &amp;quot;Internet Re-chartering&amp;quot;&quot;/&gt;&lt;property id=&quot;20307&quot; value=&quot;496&quot;/&gt;&lt;/object&gt;&lt;object type=&quot;3&quot; unique_id=&quot;16331&quot;&gt;&lt;property id=&quot;20148&quot; value=&quot;5&quot;/&gt;&lt;property id=&quot;20300&quot; value=&quot;Slide 23 - &amp;quot;Internet Re-chartering&amp;quot;&quot;/&gt;&lt;property id=&quot;20307&quot; value=&quot;497&quot;/&gt;&lt;/object&gt;&lt;object type=&quot;3&quot; unique_id=&quot;16332&quot;&gt;&lt;property id=&quot;20148&quot; value=&quot;5&quot;/&gt;&lt;property id=&quot;20300&quot; value=&quot;Slide 24 - &amp;quot;Internet Re-chartering&amp;quot;&quot;/&gt;&lt;property id=&quot;20307&quot; value=&quot;498&quot;/&gt;&lt;/object&gt;&lt;object type=&quot;3&quot; unique_id=&quot;16333&quot;&gt;&lt;property id=&quot;20148&quot; value=&quot;5&quot;/&gt;&lt;property id=&quot;20300&quot; value=&quot;Slide 25 - &amp;quot;Internet Re-chartering&amp;quot;&quot;/&gt;&lt;property id=&quot;20307&quot; value=&quot;499&quot;/&gt;&lt;/object&gt;&lt;object type=&quot;3&quot; unique_id=&quot;16334&quot;&gt;&lt;property id=&quot;20148&quot; value=&quot;5&quot;/&gt;&lt;property id=&quot;20300&quot; value=&quot;Slide 26 - &amp;quot;Availability&amp;quot;&quot;/&gt;&lt;property id=&quot;20307&quot; value=&quot;500&quot;/&gt;&lt;/object&gt;&lt;object type=&quot;3&quot; unique_id=&quot;16335&quot;&gt;&lt;property id=&quot;20148&quot; value=&quot;5&quot;/&gt;&lt;property id=&quot;20300&quot; value=&quot;Slide 27&quot;/&gt;&lt;property id=&quot;20307&quot; value=&quot;501&quot;/&gt;&lt;/object&gt;&lt;object type=&quot;3&quot; unique_id=&quot;16336&quot;&gt;&lt;property id=&quot;20148&quot; value=&quot;5&quot;/&gt;&lt;property id=&quot;20300&quot; value=&quot;Slide 28 - &amp;quot;Missing required positions&amp;quot;&quot;/&gt;&lt;property id=&quot;20307&quot; value=&quot;502&quot;/&gt;&lt;/object&gt;&lt;object type=&quot;3&quot; unique_id=&quot;16337&quot;&gt;&lt;property id=&quot;20148&quot; value=&quot;5&quot;/&gt;&lt;property id=&quot;20300&quot; value=&quot;Slide 29 - &amp;quot;Charter &amp;amp; apps not signed&amp;quot;&quot;/&gt;&lt;property id=&quot;20307&quot; value=&quot;503&quot;/&gt;&lt;/object&gt;&lt;object type=&quot;3&quot; unique_id=&quot;16338&quot;&gt;&lt;property id=&quot;20148&quot; value=&quot;5&quot;/&gt;&lt;property id=&quot;20300&quot; value=&quot;Slide 30 - &amp;quot;No Apps for New Youth/Adults&amp;quot;&quot;/&gt;&lt;property id=&quot;20307&quot; value=&quot;504&quot;/&gt;&lt;/object&gt;&lt;object type=&quot;3&quot; unique_id=&quot;16339&quot;&gt;&lt;property id=&quot;20148&quot; value=&quot;5&quot;/&gt;&lt;property id=&quot;20300&quot; value=&quot;Slide 31 - &amp;quot;Adults Not Providing SS#&amp;quot;&quot;/&gt;&lt;property id=&quot;20307&quot; value=&quot;505&quot;/&gt;&lt;/object&gt;&lt;object type=&quot;3&quot; unique_id=&quot;16340&quot;&gt;&lt;property id=&quot;20148&quot; value=&quot;5&quot;/&gt;&lt;property id=&quot;20300&quot; value=&quot;Slide 32 - &amp;quot;Too Many Multiple Positions&amp;quot;&quot;/&gt;&lt;property id=&quot;20307&quot; value=&quot;506&quot;/&gt;&lt;/object&gt;&lt;object type=&quot;3&quot; unique_id=&quot;16341&quot;&gt;&lt;property id=&quot;20148&quot; value=&quot;5&quot;/&gt;&lt;property id=&quot;20300&quot; value=&quot;Slide 33 - &amp;quot;People Multiple Out of Program&amp;quot;&quot;/&gt;&lt;property id=&quot;20307&quot; value=&quot;507&quot;/&gt;&lt;/object&gt;&lt;object type=&quot;3&quot; unique_id=&quot;16342&quot;&gt;&lt;property id=&quot;20148&quot; value=&quot;5&quot;/&gt;&lt;property id=&quot;20300&quot; value=&quot;Slide 34 - &amp;quot;Information Input&amp;quot;&quot;/&gt;&lt;property id=&quot;20307&quot; value=&quot;508&quot;/&gt;&lt;/object&gt;&lt;object type=&quot;3&quot; unique_id=&quot;16343&quot;&gt;&lt;property id=&quot;20148&quot; value=&quot;5&quot;/&gt;&lt;property id=&quot;20300&quot; value=&quot;Slide 35 - &amp;quot;Information Input&amp;quot;&quot;/&gt;&lt;property id=&quot;20307&quot; value=&quot;509&quot;/&gt;&lt;/object&gt;&lt;object type=&quot;3&quot; unique_id=&quot;16344&quot;&gt;&lt;property id=&quot;20148&quot; value=&quot;5&quot;/&gt;&lt;property id=&quot;20300&quot; value=&quot;Slide 36 - &amp;quot;No Follow-up with Drops&amp;quot;&quot;/&gt;&lt;property id=&quot;20307&quot; value=&quot;510&quot;/&gt;&lt;/object&gt;&lt;object type=&quot;3&quot; unique_id=&quot;16345&quot;&gt;&lt;property id=&quot;20148&quot; value=&quot;5&quot;/&gt;&lt;property id=&quot;20300&quot; value=&quot;Slide 37&quot;/&gt;&lt;property id=&quot;20307&quot; value=&quot;511&quot;/&gt;&lt;/object&gt;&lt;object type=&quot;3&quot; unique_id=&quot;16346&quot;&gt;&lt;property id=&quot;20148&quot; value=&quot;5&quot;/&gt;&lt;property id=&quot;20300&quot; value=&quot;Slide 38 - &amp;quot;Check New Member Status&amp;quot;&quot;/&gt;&lt;property id=&quot;20307&quot; value=&quot;512&quot;/&gt;&lt;/object&gt;&lt;object type=&quot;3&quot; unique_id=&quot;16347&quot;&gt;&lt;property id=&quot;20148&quot; value=&quot;5&quot;/&gt;&lt;property id=&quot;20300&quot; value=&quot;Slide 40 - &amp;quot;Stage Status&amp;quot;&quot;/&gt;&lt;property id=&quot;20307&quot; value=&quot;513&quot;/&gt;&lt;/object&gt;&lt;object type=&quot;3&quot; unique_id=&quot;16348&quot;&gt;&lt;property id=&quot;20148&quot; value=&quot;5&quot;/&gt;&lt;property id=&quot;20300&quot; value=&quot;Slide 41 - &amp;quot;Use Your “Tools”&amp;quot;&quot;/&gt;&lt;property id=&quot;20307&quot; value=&quot;514&quot;/&gt;&lt;/object&gt;&lt;object type=&quot;3&quot; unique_id=&quot;16349&quot;&gt;&lt;property id=&quot;20148&quot; value=&quot;5&quot;/&gt;&lt;property id=&quot;20300&quot; value=&quot;Slide 42 - &amp;quot;LHC - Free Advancement&amp;quot;&quot;/&gt;&lt;property id=&quot;20307&quot; value=&quot;515&quot;/&gt;&lt;/object&gt;&lt;object type=&quot;3&quot; unique_id=&quot;16350&quot;&gt;&lt;property id=&quot;20148&quot; value=&quot;5&quot;/&gt;&lt;property id=&quot;20300&quot; value=&quot;Slide 43 - &amp;quot;Incentive?&amp;quot;&quot;/&gt;&lt;property id=&quot;20307&quot; value=&quot;516&quot;/&gt;&lt;/object&gt;&lt;object type=&quot;3&quot; unique_id=&quot;16351&quot;&gt;&lt;property id=&quot;20148&quot; value=&quot;5&quot;/&gt;&lt;property id=&quot;20300&quot; value=&quot;Slide 44 - &amp;quot;Fees – NOTE CHANGE!&amp;quot;&quot;/&gt;&lt;property id=&quot;20307&quot; value=&quot;517&quot;/&gt;&lt;/object&gt;&lt;object type=&quot;3&quot; unique_id=&quot;16352&quot;&gt;&lt;property id=&quot;20148&quot; value=&quot;5&quot;/&gt;&lt;property id=&quot;20300&quot; value=&quot;Slide 45 - &amp;quot;Fees&amp;quot;&quot;/&gt;&lt;property id=&quot;20307&quot; value=&quot;518&quot;/&gt;&lt;/object&gt;&lt;object type=&quot;3&quot; unique_id=&quot;16353&quot;&gt;&lt;property id=&quot;20148&quot; value=&quot;5&quot;/&gt;&lt;property id=&quot;20300&quot; value=&quot;Slide 46 - &amp;quot;Journey to Excellence&amp;quot;&quot;/&gt;&lt;property id=&quot;20307&quot; value=&quot;519&quot;/&gt;&lt;/object&gt;&lt;object type=&quot;3&quot; unique_id=&quot;16354&quot;&gt;&lt;property id=&quot;20148&quot; value=&quot;5&quot;/&gt;&lt;property id=&quot;20300&quot; value=&quot;Slide 47 - &amp;quot;Youth Protection Begins with “YOU”&amp;quot;&quot;/&gt;&lt;property id=&quot;20307&quot; value=&quot;520&quot;/&gt;&lt;/object&gt;&lt;object type=&quot;3&quot; unique_id=&quot;16355&quot;&gt;&lt;property id=&quot;20148&quot; value=&quot;5&quot;/&gt;&lt;property id=&quot;20300&quot; value=&quot;Slide 48 - &amp;quot;Update E-mails in System&amp;quot;&quot;/&gt;&lt;property id=&quot;20307&quot; value=&quot;521&quot;/&gt;&lt;/object&gt;&lt;object type=&quot;3&quot; unique_id=&quot;16356&quot;&gt;&lt;property id=&quot;20148&quot; value=&quot;5&quot;/&gt;&lt;property id=&quot;20300&quot; value=&quot;Slide 49 - &amp;quot;The Best “Tool”&amp;quot;&quot;/&gt;&lt;property id=&quot;20307&quot; value=&quot;522&quot;/&gt;&lt;/object&gt;&lt;object type=&quot;3&quot; unique_id=&quot;16357&quot;&gt;&lt;property id=&quot;20148&quot; value=&quot;5&quot;/&gt;&lt;property id=&quot;20300&quot; value=&quot;Slide 50 - &amp;quot;Consider a Turn-in Event&amp;quot;&quot;/&gt;&lt;property id=&quot;20307&quot; value=&quot;523&quot;/&gt;&lt;/object&gt;&lt;object type=&quot;3&quot; unique_id=&quot;16358&quot;&gt;&lt;property id=&quot;20148&quot; value=&quot;5&quot;/&gt;&lt;property id=&quot;20300&quot; value=&quot;Slide 52 - &amp;quot;2 Principles to Ensure Success&amp;quot;&quot;/&gt;&lt;property id=&quot;20307&quot; value=&quot;524&quot;/&gt;&lt;/object&gt;&lt;object type=&quot;3&quot; unique_id=&quot;16359&quot;&gt;&lt;property id=&quot;20148&quot; value=&quot;5&quot;/&gt;&lt;property id=&quot;20300&quot; value=&quot;Slide 53&quot;/&gt;&lt;property id=&quot;20307&quot; value=&quot;525&quot;/&gt;&lt;/object&gt;&lt;object type=&quot;3&quot; unique_id=&quot;16693&quot;&gt;&lt;property id=&quot;20148&quot; value=&quot;5&quot;/&gt;&lt;property id=&quot;20300&quot; value=&quot;Slide 4&quot;/&gt;&lt;property id=&quot;20307&quot; value=&quot;526&quot;/&gt;&lt;/object&gt;&lt;object type=&quot;3&quot; unique_id=&quot;16694&quot;&gt;&lt;property id=&quot;20148&quot; value=&quot;5&quot;/&gt;&lt;property id=&quot;20300&quot; value=&quot;Slide 39 - &amp;quot;Communicate&amp;quot;&quot;/&gt;&lt;property id=&quot;20307&quot; value=&quot;528&quot;/&gt;&lt;/object&gt;&lt;object type=&quot;3&quot; unique_id=&quot;16695&quot;&gt;&lt;property id=&quot;20148&quot; value=&quot;5&quot;/&gt;&lt;property id=&quot;20300&quot; value=&quot;Slide 51 - &amp;quot;Council Turn-in Event&amp;quot;&quot;/&gt;&lt;property id=&quot;20307&quot; value=&quot;527&quot;/&gt;&lt;/object&gt;&lt;/object&gt;&lt;object type=&quot;4&quot; unique_id=&quot;10122&quot;&gt;&lt;/object&gt;&lt;object type=&quot;10&quot; unique_id=&quot;10185&quot;&gt;&lt;object type=&quot;11&quot; unique_id=&quot;10186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2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0.xml><?xml version="1.0" encoding="utf-8"?>
<a:theme xmlns:a="http://schemas.openxmlformats.org/drawingml/2006/main" name="3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0.xml><?xml version="1.0" encoding="utf-8"?>
<a:theme xmlns:a="http://schemas.openxmlformats.org/drawingml/2006/main" name="4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0.xml><?xml version="1.0" encoding="utf-8"?>
<a:theme xmlns:a="http://schemas.openxmlformats.org/drawingml/2006/main" name="5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6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6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6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68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69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0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3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4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5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76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77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Concourse">
  <a:themeElements>
    <a:clrScheme name="Concourse 1">
      <a:dk1>
        <a:srgbClr val="000000"/>
      </a:dk1>
      <a:lt1>
        <a:srgbClr val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FFFFFF"/>
      </a:accent3>
      <a:accent4>
        <a:srgbClr val="000000"/>
      </a:accent4>
      <a:accent5>
        <a:srgbClr val="D3ADAC"/>
      </a:accent5>
      <a:accent6>
        <a:srgbClr val="38365C"/>
      </a:accent6>
      <a:hlink>
        <a:srgbClr val="9B7300"/>
      </a:hlink>
      <a:folHlink>
        <a:srgbClr val="D6A73B"/>
      </a:folHlink>
    </a:clrScheme>
    <a:fontScheme name="Concours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ourse 1">
        <a:dk1>
          <a:srgbClr val="000000"/>
        </a:dk1>
        <a:lt1>
          <a:srgbClr val="FFFFFF"/>
        </a:lt1>
        <a:dk2>
          <a:srgbClr val="795339"/>
        </a:dk2>
        <a:lt2>
          <a:srgbClr val="F7EEDD"/>
        </a:lt2>
        <a:accent1>
          <a:srgbClr val="AD2E27"/>
        </a:accent1>
        <a:accent2>
          <a:srgbClr val="3F3D66"/>
        </a:accent2>
        <a:accent3>
          <a:srgbClr val="FFFFFF"/>
        </a:accent3>
        <a:accent4>
          <a:srgbClr val="000000"/>
        </a:accent4>
        <a:accent5>
          <a:srgbClr val="D3ADAC"/>
        </a:accent5>
        <a:accent6>
          <a:srgbClr val="38365C"/>
        </a:accent6>
        <a:hlink>
          <a:srgbClr val="9B7300"/>
        </a:hlink>
        <a:folHlink>
          <a:srgbClr val="D6A73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4220</TotalTime>
  <Words>773</Words>
  <Application>Microsoft Office PowerPoint</Application>
  <PresentationFormat>On-screen Show (4:3)</PresentationFormat>
  <Paragraphs>305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82</vt:i4>
      </vt:variant>
      <vt:variant>
        <vt:lpstr>Slide Titles</vt:lpstr>
      </vt:variant>
      <vt:variant>
        <vt:i4>38</vt:i4>
      </vt:variant>
    </vt:vector>
  </HeadingPairs>
  <TitlesOfParts>
    <vt:vector size="131" baseType="lpstr">
      <vt:lpstr>ＭＳ Ｐゴシック</vt:lpstr>
      <vt:lpstr>Arial</vt:lpstr>
      <vt:lpstr>Arial Black</vt:lpstr>
      <vt:lpstr>Arial Narrow</vt:lpstr>
      <vt:lpstr>Calibri</vt:lpstr>
      <vt:lpstr>Helvetica</vt:lpstr>
      <vt:lpstr>Lucida Sans Unicode</vt:lpstr>
      <vt:lpstr>Verdana</vt:lpstr>
      <vt:lpstr>Wingdings</vt:lpstr>
      <vt:lpstr>Wingdings 2</vt:lpstr>
      <vt:lpstr>Wingdings 3</vt:lpstr>
      <vt:lpstr>Concourse</vt:lpstr>
      <vt:lpstr>4_Office Theme</vt:lpstr>
      <vt:lpstr>2_Office Theme</vt:lpstr>
      <vt:lpstr>1_Office Theme</vt:lpstr>
      <vt:lpstr>3_Office Theme</vt:lpstr>
      <vt:lpstr>5_Office Theme</vt:lpstr>
      <vt:lpstr>6_Office Theme</vt:lpstr>
      <vt:lpstr>1_Concourse</vt:lpstr>
      <vt:lpstr>2_Concourse</vt:lpstr>
      <vt:lpstr>3_Concourse</vt:lpstr>
      <vt:lpstr>4_Concourse</vt:lpstr>
      <vt:lpstr>5_Concourse</vt:lpstr>
      <vt:lpstr>6_Concourse</vt:lpstr>
      <vt:lpstr>8_Concourse</vt:lpstr>
      <vt:lpstr>9_Concourse</vt:lpstr>
      <vt:lpstr>10_Concourse</vt:lpstr>
      <vt:lpstr>11_Concourse</vt:lpstr>
      <vt:lpstr>12_Concourse</vt:lpstr>
      <vt:lpstr>13_Concourse</vt:lpstr>
      <vt:lpstr>14_Concourse</vt:lpstr>
      <vt:lpstr>15_Concourse</vt:lpstr>
      <vt:lpstr>16_Concourse</vt:lpstr>
      <vt:lpstr>17_Concourse</vt:lpstr>
      <vt:lpstr>18_Concourse</vt:lpstr>
      <vt:lpstr>19_Concourse</vt:lpstr>
      <vt:lpstr>20_Concourse</vt:lpstr>
      <vt:lpstr>7_Concourse</vt:lpstr>
      <vt:lpstr>22_Concourse</vt:lpstr>
      <vt:lpstr>23_Concourse</vt:lpstr>
      <vt:lpstr>24_Concourse</vt:lpstr>
      <vt:lpstr>25_Concourse</vt:lpstr>
      <vt:lpstr>26_Concourse</vt:lpstr>
      <vt:lpstr>27_Concourse</vt:lpstr>
      <vt:lpstr>28_Concourse</vt:lpstr>
      <vt:lpstr>29_Concourse</vt:lpstr>
      <vt:lpstr>30_Concourse</vt:lpstr>
      <vt:lpstr>31_Concourse</vt:lpstr>
      <vt:lpstr>32_Concourse</vt:lpstr>
      <vt:lpstr>33_Concourse</vt:lpstr>
      <vt:lpstr>34_Concourse</vt:lpstr>
      <vt:lpstr>35_Concourse</vt:lpstr>
      <vt:lpstr>36_Concourse</vt:lpstr>
      <vt:lpstr>37_Concourse</vt:lpstr>
      <vt:lpstr>21_Concourse</vt:lpstr>
      <vt:lpstr>38_Concourse</vt:lpstr>
      <vt:lpstr>39_Concourse</vt:lpstr>
      <vt:lpstr>40_Concourse</vt:lpstr>
      <vt:lpstr>41_Concourse</vt:lpstr>
      <vt:lpstr>42_Concourse</vt:lpstr>
      <vt:lpstr>43_Concourse</vt:lpstr>
      <vt:lpstr>44_Concourse</vt:lpstr>
      <vt:lpstr>45_Concourse</vt:lpstr>
      <vt:lpstr>46_Concourse</vt:lpstr>
      <vt:lpstr>47_Concourse</vt:lpstr>
      <vt:lpstr>48_Concourse</vt:lpstr>
      <vt:lpstr>49_Concourse</vt:lpstr>
      <vt:lpstr>50_Concourse</vt:lpstr>
      <vt:lpstr>51_Concourse</vt:lpstr>
      <vt:lpstr>52_Concourse</vt:lpstr>
      <vt:lpstr>53_Concourse</vt:lpstr>
      <vt:lpstr>55_Concourse</vt:lpstr>
      <vt:lpstr>56_Concourse</vt:lpstr>
      <vt:lpstr>57_Concourse</vt:lpstr>
      <vt:lpstr>58_Concourse</vt:lpstr>
      <vt:lpstr>59_Concourse</vt:lpstr>
      <vt:lpstr>60_Concourse</vt:lpstr>
      <vt:lpstr>61_Concourse</vt:lpstr>
      <vt:lpstr>62_Concourse</vt:lpstr>
      <vt:lpstr>63_Concourse</vt:lpstr>
      <vt:lpstr>65_Concourse</vt:lpstr>
      <vt:lpstr>66_Concourse</vt:lpstr>
      <vt:lpstr>67_Concourse</vt:lpstr>
      <vt:lpstr>68_Concourse</vt:lpstr>
      <vt:lpstr>69_Concourse</vt:lpstr>
      <vt:lpstr>70_Concourse</vt:lpstr>
      <vt:lpstr>71_Concourse</vt:lpstr>
      <vt:lpstr>72_Concourse</vt:lpstr>
      <vt:lpstr>73_Concourse</vt:lpstr>
      <vt:lpstr>74_Concourse</vt:lpstr>
      <vt:lpstr>75_Concourse</vt:lpstr>
      <vt:lpstr>76_Concourse</vt:lpstr>
      <vt:lpstr>77_Concourse</vt:lpstr>
      <vt:lpstr>Quote of the month:</vt:lpstr>
      <vt:lpstr>Quote of the month:</vt:lpstr>
      <vt:lpstr>PowerPoint Presentation</vt:lpstr>
      <vt:lpstr>COMMISSIONER Training Updates</vt:lpstr>
      <vt:lpstr>PowerPoint Presentation</vt:lpstr>
      <vt:lpstr>PowerPoint Presentation</vt:lpstr>
      <vt:lpstr>PowerPoint Presentation</vt:lpstr>
      <vt:lpstr>  June 7 Camp Seph Mack  </vt:lpstr>
      <vt:lpstr>PowerPoint Presentation</vt:lpstr>
      <vt:lpstr>PowerPoint Presentation</vt:lpstr>
      <vt:lpstr>PowerPoint Presentation</vt:lpstr>
      <vt:lpstr>PowerPoint Presentation</vt:lpstr>
      <vt:lpstr>Career Enhancement</vt:lpstr>
      <vt:lpstr>COMMISSIONER General Updates</vt:lpstr>
      <vt:lpstr>Council  JTE Scorecard</vt:lpstr>
      <vt:lpstr>District JTE Scorecard</vt:lpstr>
      <vt:lpstr>District JTE Scorecard</vt:lpstr>
      <vt:lpstr>District JTE Scorecard</vt:lpstr>
      <vt:lpstr>District JTE Scorecard</vt:lpstr>
      <vt:lpstr>FYI</vt:lpstr>
      <vt:lpstr>PowerPoint Presentation</vt:lpstr>
      <vt:lpstr>MEMBERSHIP  The Main Thing</vt:lpstr>
      <vt:lpstr>MEMBERSHIP  The Main Thing</vt:lpstr>
      <vt:lpstr>MEMBERSHIP  The Main Thing</vt:lpstr>
      <vt:lpstr>MEMBERSHIP  The Main Thing</vt:lpstr>
      <vt:lpstr>MEMBERSHIP  The Main 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EFFECTIVE COMMISSIONER SERVICE</dc:title>
  <dc:creator>tim</dc:creator>
  <cp:lastModifiedBy>Michael Marks</cp:lastModifiedBy>
  <cp:revision>475</cp:revision>
  <dcterms:created xsi:type="dcterms:W3CDTF">2009-05-09T14:19:45Z</dcterms:created>
  <dcterms:modified xsi:type="dcterms:W3CDTF">2014-02-18T22:54:05Z</dcterms:modified>
</cp:coreProperties>
</file>